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7" autoAdjust="0"/>
    <p:restoredTop sz="94660"/>
  </p:normalViewPr>
  <p:slideViewPr>
    <p:cSldViewPr snapToGrid="0">
      <p:cViewPr varScale="1">
        <p:scale>
          <a:sx n="44" d="100"/>
          <a:sy n="44" d="100"/>
        </p:scale>
        <p:origin x="72" y="6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2015/3/19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2015/3/19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1047205"/>
          </a:xfrm>
        </p:spPr>
        <p:txBody>
          <a:bodyPr>
            <a:normAutofit fontScale="90000"/>
          </a:bodyPr>
          <a:lstStyle/>
          <a:p>
            <a:r>
              <a:rPr lang="ja-JP" altLang="en-US" sz="3600" dirty="0"/>
              <a:t>販売名： </a:t>
            </a:r>
            <a:r>
              <a:rPr lang="ja-JP" altLang="en-US" sz="3600" dirty="0" smtClean="0"/>
              <a:t>  </a:t>
            </a:r>
            <a:r>
              <a:rPr lang="en-US" altLang="ja-JP" sz="3600" dirty="0" smtClean="0"/>
              <a:t>(</a:t>
            </a:r>
            <a:r>
              <a:rPr lang="en-US" altLang="ja-JP" sz="3600" dirty="0"/>
              <a:t>1)</a:t>
            </a:r>
            <a:r>
              <a:rPr lang="ja-JP" altLang="en-US" sz="3600" dirty="0"/>
              <a:t>ゲムシタビン点滴静注用</a:t>
            </a:r>
            <a:r>
              <a:rPr lang="en-US" altLang="ja-JP" sz="3600" dirty="0"/>
              <a:t>200mg</a:t>
            </a:r>
            <a:r>
              <a:rPr lang="ja-JP" altLang="en-US" sz="3600" dirty="0"/>
              <a:t>「ファイザー」</a:t>
            </a:r>
            <a:br>
              <a:rPr lang="ja-JP" altLang="en-US" sz="3600" dirty="0"/>
            </a:br>
            <a:r>
              <a:rPr lang="ja-JP" altLang="en-US" sz="3600" dirty="0"/>
              <a:t>　　　　</a:t>
            </a:r>
            <a:r>
              <a:rPr lang="ja-JP" altLang="en-US" sz="3600" dirty="0" smtClean="0"/>
              <a:t>　　 </a:t>
            </a:r>
            <a:r>
              <a:rPr lang="en-US" altLang="ja-JP" sz="3600" dirty="0"/>
              <a:t>(2)</a:t>
            </a:r>
            <a:r>
              <a:rPr lang="ja-JP" altLang="en-US" sz="3600" dirty="0"/>
              <a:t>ゲムシタビン点滴静注用</a:t>
            </a:r>
            <a:r>
              <a:rPr lang="en-US" altLang="ja-JP" sz="3600" dirty="0"/>
              <a:t>1g</a:t>
            </a:r>
            <a:r>
              <a:rPr lang="ja-JP" altLang="en-US" sz="3600" dirty="0"/>
              <a:t>「ファイザー</a:t>
            </a:r>
            <a:r>
              <a:rPr lang="ja-JP" altLang="en-US" sz="3600" dirty="0" smtClean="0"/>
              <a:t>」</a:t>
            </a:r>
            <a:r>
              <a:rPr lang="ja-JP" altLang="en-US" sz="3600" dirty="0" smtClean="0"/>
              <a:t>　</a:t>
            </a:r>
            <a:r>
              <a:rPr lang="ja-JP" altLang="en-US" sz="3600" dirty="0" smtClean="0"/>
              <a:t>     </a:t>
            </a:r>
            <a:r>
              <a:rPr lang="ja-JP" altLang="en-US" sz="3600" dirty="0" smtClean="0">
                <a:solidFill>
                  <a:srgbClr val="C00000"/>
                </a:solidFill>
              </a:rPr>
              <a:t>製品</a:t>
            </a:r>
            <a:r>
              <a:rPr lang="ja-JP" altLang="en-US" sz="3600" dirty="0" smtClean="0">
                <a:solidFill>
                  <a:srgbClr val="C00000"/>
                </a:solidFill>
              </a:rPr>
              <a:t>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838200" y="1524000"/>
            <a:ext cx="10515600" cy="4892040"/>
          </a:xfrm>
        </p:spPr>
        <p:txBody>
          <a:bodyPr>
            <a:normAutofit fontScale="92500" lnSpcReduction="20000"/>
          </a:bodyPr>
          <a:lstStyle/>
          <a:p>
            <a:pPr marL="0" indent="0">
              <a:buNone/>
            </a:pPr>
            <a:r>
              <a:rPr lang="ja-JP" altLang="en-US" sz="3200" b="1" dirty="0" smtClean="0">
                <a:solidFill>
                  <a:srgbClr val="002060"/>
                </a:solidFill>
              </a:rPr>
              <a:t>対象</a:t>
            </a:r>
            <a:r>
              <a:rPr lang="ja-JP" altLang="en-US" sz="3200" b="1" dirty="0">
                <a:solidFill>
                  <a:srgbClr val="002060"/>
                </a:solidFill>
              </a:rPr>
              <a:t>ロット、数量及び出荷時期</a:t>
            </a:r>
          </a:p>
          <a:p>
            <a:pPr marL="0" indent="0">
              <a:buNone/>
            </a:pPr>
            <a:r>
              <a:rPr lang="ja-JP" altLang="en-US" dirty="0" smtClean="0"/>
              <a:t>（</a:t>
            </a:r>
            <a:r>
              <a:rPr lang="ja-JP" altLang="en-US" dirty="0"/>
              <a:t>１）ゲムシタビン点滴静注用</a:t>
            </a:r>
            <a:r>
              <a:rPr lang="en-US" altLang="ja-JP" dirty="0"/>
              <a:t>200mg</a:t>
            </a:r>
            <a:r>
              <a:rPr lang="ja-JP" altLang="en-US" dirty="0"/>
              <a:t>「ファイザー」</a:t>
            </a:r>
          </a:p>
          <a:p>
            <a:pPr marL="0" indent="0">
              <a:buNone/>
            </a:pPr>
            <a:r>
              <a:rPr lang="ja-JP" altLang="en-US" dirty="0"/>
              <a:t>　　ロット番号　　　　出荷数量　　　出荷開始時期　　　　　　　使用期限</a:t>
            </a:r>
          </a:p>
          <a:p>
            <a:pPr marL="0" indent="0">
              <a:buNone/>
            </a:pPr>
            <a:r>
              <a:rPr lang="ja-JP" altLang="en-US" dirty="0"/>
              <a:t>　１４ＣＨ５０１　　５９６９箱　　２０１４年０２月０７日　　２０１６年１０月</a:t>
            </a:r>
          </a:p>
          <a:p>
            <a:pPr marL="0" indent="0">
              <a:buNone/>
            </a:pPr>
            <a:r>
              <a:rPr lang="ja-JP" altLang="en-US" dirty="0"/>
              <a:t>　Ｊ９８７８２　　　１７５７箱　　２０１４年１２月２４日　　２０１６年１０月</a:t>
            </a:r>
          </a:p>
          <a:p>
            <a:pPr marL="0" indent="0">
              <a:buNone/>
            </a:pPr>
            <a:endParaRPr lang="ja-JP" altLang="en-US" dirty="0"/>
          </a:p>
          <a:p>
            <a:pPr marL="0" indent="0">
              <a:buNone/>
            </a:pPr>
            <a:r>
              <a:rPr lang="ja-JP" altLang="en-US" dirty="0"/>
              <a:t>（２）ゲムシタビン点滴静注用</a:t>
            </a:r>
            <a:r>
              <a:rPr lang="en-US" altLang="ja-JP" dirty="0"/>
              <a:t>1g</a:t>
            </a:r>
            <a:r>
              <a:rPr lang="ja-JP" altLang="en-US" dirty="0"/>
              <a:t>「ファイザー」</a:t>
            </a:r>
          </a:p>
          <a:p>
            <a:pPr marL="0" indent="0">
              <a:buNone/>
            </a:pPr>
            <a:r>
              <a:rPr lang="ja-JP" altLang="en-US" dirty="0"/>
              <a:t>　包装：１バイアル</a:t>
            </a:r>
          </a:p>
          <a:p>
            <a:pPr marL="0" indent="0">
              <a:buNone/>
            </a:pPr>
            <a:r>
              <a:rPr lang="ja-JP" altLang="en-US" dirty="0"/>
              <a:t>　ロット番号　　　　出荷数量　　　出荷開始時期　　　　　　　使用期限</a:t>
            </a:r>
          </a:p>
          <a:p>
            <a:pPr marL="0" indent="0">
              <a:buNone/>
            </a:pPr>
            <a:r>
              <a:rPr lang="ja-JP" altLang="en-US" dirty="0"/>
              <a:t>　１４ＣＨ６０１　　１９６０箱　　２０１４年０２月０７日　　２０１６年１０月</a:t>
            </a:r>
          </a:p>
          <a:p>
            <a:pPr marL="0" indent="0">
              <a:buNone/>
            </a:pPr>
            <a:r>
              <a:rPr lang="ja-JP" altLang="en-US" dirty="0"/>
              <a:t>　１４ＣＨ６０２　　１８６９箱　　２０１４年１０月２７日　　２０１６年１０月</a:t>
            </a:r>
          </a:p>
          <a:p>
            <a:pPr marL="0" indent="0">
              <a:buNone/>
            </a:pPr>
            <a:endParaRPr lang="en-US" altLang="ja-JP" dirty="0" smtClean="0"/>
          </a:p>
          <a:p>
            <a:pPr marL="0" indent="0">
              <a:buNone/>
            </a:pPr>
            <a:endParaRPr lang="en-US" altLang="ja-JP"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1"/>
            <a:ext cx="12192000" cy="1047205"/>
          </a:xfrm>
        </p:spPr>
        <p:txBody>
          <a:bodyPr>
            <a:normAutofit fontScale="90000"/>
          </a:bodyPr>
          <a:lstStyle/>
          <a:p>
            <a:r>
              <a:rPr lang="ja-JP" altLang="en-US" sz="3600" dirty="0"/>
              <a:t>販売名： </a:t>
            </a:r>
            <a:r>
              <a:rPr lang="ja-JP" altLang="en-US" sz="3600" dirty="0" smtClean="0"/>
              <a:t>  </a:t>
            </a:r>
            <a:r>
              <a:rPr lang="en-US" altLang="ja-JP" sz="3600" dirty="0" smtClean="0"/>
              <a:t>(</a:t>
            </a:r>
            <a:r>
              <a:rPr lang="en-US" altLang="ja-JP" sz="3600" dirty="0"/>
              <a:t>1)</a:t>
            </a:r>
            <a:r>
              <a:rPr lang="ja-JP" altLang="en-US" sz="3600" dirty="0"/>
              <a:t>ゲムシタビン点滴静注用</a:t>
            </a:r>
            <a:r>
              <a:rPr lang="en-US" altLang="ja-JP" sz="3600" dirty="0"/>
              <a:t>200mg</a:t>
            </a:r>
            <a:r>
              <a:rPr lang="ja-JP" altLang="en-US" sz="3600" dirty="0"/>
              <a:t>「ファイザー」</a:t>
            </a:r>
            <a:br>
              <a:rPr lang="ja-JP" altLang="en-US" sz="3600" dirty="0"/>
            </a:br>
            <a:r>
              <a:rPr lang="ja-JP" altLang="en-US" sz="3600" dirty="0"/>
              <a:t>　　　　</a:t>
            </a:r>
            <a:r>
              <a:rPr lang="ja-JP" altLang="en-US" sz="3600" dirty="0" smtClean="0"/>
              <a:t>　　 </a:t>
            </a:r>
            <a:r>
              <a:rPr lang="en-US" altLang="ja-JP" sz="3600" dirty="0"/>
              <a:t>(2)</a:t>
            </a:r>
            <a:r>
              <a:rPr lang="ja-JP" altLang="en-US" sz="3600" dirty="0"/>
              <a:t>ゲムシタビン点滴静注用</a:t>
            </a:r>
            <a:r>
              <a:rPr lang="en-US" altLang="ja-JP" sz="3600" dirty="0"/>
              <a:t>1g</a:t>
            </a:r>
            <a:r>
              <a:rPr lang="ja-JP" altLang="en-US" sz="3600" dirty="0"/>
              <a:t>「ファイザー</a:t>
            </a:r>
            <a:r>
              <a:rPr lang="ja-JP" altLang="en-US" sz="3600" dirty="0" smtClean="0"/>
              <a:t>」</a:t>
            </a:r>
            <a:r>
              <a:rPr lang="ja-JP" altLang="en-US" sz="3600" dirty="0" smtClean="0"/>
              <a:t>　</a:t>
            </a:r>
            <a:r>
              <a:rPr lang="ja-JP" altLang="en-US" sz="3600" dirty="0" smtClean="0"/>
              <a:t>     </a:t>
            </a:r>
            <a:r>
              <a:rPr lang="ja-JP" altLang="en-US" sz="3600" dirty="0" smtClean="0">
                <a:solidFill>
                  <a:srgbClr val="C00000"/>
                </a:solidFill>
              </a:rPr>
              <a:t>製品</a:t>
            </a:r>
            <a:r>
              <a:rPr lang="ja-JP" altLang="en-US" sz="3600" dirty="0" smtClean="0">
                <a:solidFill>
                  <a:srgbClr val="C00000"/>
                </a:solidFill>
              </a:rPr>
              <a:t>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1524000"/>
            <a:ext cx="12192000" cy="5334000"/>
          </a:xfrm>
        </p:spPr>
        <p:txBody>
          <a:bodyPr>
            <a:normAutofit/>
          </a:bodyPr>
          <a:lstStyle/>
          <a:p>
            <a:pPr marL="0" indent="0">
              <a:buNone/>
            </a:pPr>
            <a:r>
              <a:rPr lang="ja-JP" altLang="en-US" sz="3200" b="1" dirty="0" smtClean="0">
                <a:solidFill>
                  <a:srgbClr val="002060"/>
                </a:solidFill>
              </a:rPr>
              <a:t>回収理由　</a:t>
            </a:r>
            <a:r>
              <a:rPr lang="en-US" altLang="ja-JP" sz="3200" dirty="0" smtClean="0">
                <a:solidFill>
                  <a:srgbClr val="002060"/>
                </a:solidFill>
              </a:rPr>
              <a:t>2015</a:t>
            </a:r>
            <a:r>
              <a:rPr lang="ja-JP" altLang="en-US" sz="3200" dirty="0" smtClean="0">
                <a:solidFill>
                  <a:srgbClr val="002060"/>
                </a:solidFill>
              </a:rPr>
              <a:t>年</a:t>
            </a:r>
            <a:r>
              <a:rPr lang="en-US" altLang="ja-JP" sz="3200" dirty="0" smtClean="0">
                <a:solidFill>
                  <a:srgbClr val="002060"/>
                </a:solidFill>
              </a:rPr>
              <a:t>3</a:t>
            </a:r>
            <a:r>
              <a:rPr lang="ja-JP" altLang="en-US" sz="3200" dirty="0" smtClean="0">
                <a:solidFill>
                  <a:srgbClr val="002060"/>
                </a:solidFill>
              </a:rPr>
              <a:t>月</a:t>
            </a:r>
            <a:r>
              <a:rPr lang="en-US" altLang="ja-JP" sz="3200" dirty="0" smtClean="0">
                <a:solidFill>
                  <a:srgbClr val="002060"/>
                </a:solidFill>
              </a:rPr>
              <a:t>27</a:t>
            </a:r>
            <a:r>
              <a:rPr lang="ja-JP" altLang="en-US" sz="3200" dirty="0" smtClean="0">
                <a:solidFill>
                  <a:srgbClr val="002060"/>
                </a:solidFill>
              </a:rPr>
              <a:t>日</a:t>
            </a:r>
            <a:endParaRPr lang="ja-JP" altLang="en-US" sz="3200" dirty="0" smtClean="0">
              <a:solidFill>
                <a:srgbClr val="002060"/>
              </a:solidFill>
            </a:endParaRPr>
          </a:p>
          <a:p>
            <a:pPr marL="0" indent="0">
              <a:buNone/>
            </a:pPr>
            <a:r>
              <a:rPr lang="ja-JP" altLang="en-US" dirty="0"/>
              <a:t>当該製品は海外の委託製造所にて製造しておりますが、</a:t>
            </a:r>
            <a:r>
              <a:rPr lang="ja-JP" altLang="en-US" b="1" dirty="0">
                <a:solidFill>
                  <a:srgbClr val="0070C0"/>
                </a:solidFill>
              </a:rPr>
              <a:t>米国</a:t>
            </a:r>
            <a:r>
              <a:rPr lang="en-US" altLang="ja-JP" b="1" dirty="0">
                <a:solidFill>
                  <a:srgbClr val="0070C0"/>
                </a:solidFill>
              </a:rPr>
              <a:t>FDA</a:t>
            </a:r>
            <a:r>
              <a:rPr lang="ja-JP" altLang="en-US" b="1" dirty="0">
                <a:solidFill>
                  <a:srgbClr val="0070C0"/>
                </a:solidFill>
              </a:rPr>
              <a:t>の査察を受けた結果、製造工程の管理に問題</a:t>
            </a:r>
            <a:r>
              <a:rPr lang="ja-JP" altLang="en-US" b="1" dirty="0" smtClean="0">
                <a:solidFill>
                  <a:srgbClr val="0070C0"/>
                </a:solidFill>
              </a:rPr>
              <a:t>がある</a:t>
            </a:r>
            <a:r>
              <a:rPr lang="ja-JP" altLang="en-US" b="1" dirty="0">
                <a:solidFill>
                  <a:srgbClr val="0070C0"/>
                </a:solidFill>
              </a:rPr>
              <a:t>と判断されました</a:t>
            </a:r>
            <a:r>
              <a:rPr lang="ja-JP" altLang="en-US" dirty="0"/>
              <a:t>。そのため、</a:t>
            </a:r>
            <a:r>
              <a:rPr lang="ja-JP" altLang="en-US" dirty="0">
                <a:solidFill>
                  <a:srgbClr val="0070C0"/>
                </a:solidFill>
              </a:rPr>
              <a:t>海外製造所において保管されている参考品の異物試験を実施したところ、</a:t>
            </a:r>
            <a:r>
              <a:rPr lang="ja-JP" altLang="en-US" dirty="0" smtClean="0">
                <a:solidFill>
                  <a:srgbClr val="0070C0"/>
                </a:solidFill>
              </a:rPr>
              <a:t>一部</a:t>
            </a:r>
            <a:r>
              <a:rPr lang="ja-JP" altLang="en-US" dirty="0">
                <a:solidFill>
                  <a:srgbClr val="0070C0"/>
                </a:solidFill>
              </a:rPr>
              <a:t>のロットから繊維状の異物が認められました</a:t>
            </a:r>
            <a:r>
              <a:rPr lang="ja-JP" altLang="en-US" dirty="0"/>
              <a:t>。出荷済み製品の品質に影響のないことを現時点で保証</a:t>
            </a:r>
            <a:r>
              <a:rPr lang="ja-JP" altLang="en-US" dirty="0" smtClean="0"/>
              <a:t>できないと</a:t>
            </a:r>
            <a:r>
              <a:rPr lang="ja-JP" altLang="en-US" dirty="0"/>
              <a:t>判断しましたことから、これまでに</a:t>
            </a:r>
            <a:r>
              <a:rPr lang="ja-JP" altLang="en-US" b="1" dirty="0">
                <a:solidFill>
                  <a:srgbClr val="C00000"/>
                </a:solidFill>
              </a:rPr>
              <a:t>出荷した全ロットを自主回収</a:t>
            </a:r>
            <a:r>
              <a:rPr lang="ja-JP" altLang="en-US" dirty="0"/>
              <a:t>することといたしました</a:t>
            </a:r>
            <a:r>
              <a:rPr lang="ja-JP" altLang="en-US" dirty="0" smtClean="0"/>
              <a:t>。</a:t>
            </a:r>
            <a:endParaRPr lang="en-US" altLang="ja-JP" dirty="0" smtClean="0"/>
          </a:p>
          <a:p>
            <a:pPr marL="0" indent="0">
              <a:buNone/>
            </a:pPr>
            <a:r>
              <a:rPr lang="ja-JP" altLang="en-US" dirty="0" smtClean="0">
                <a:solidFill>
                  <a:srgbClr val="C00000"/>
                </a:solidFill>
              </a:rPr>
              <a:t>⇒</a:t>
            </a:r>
            <a:endParaRPr lang="en-US" altLang="ja-JP" dirty="0" smtClean="0">
              <a:solidFill>
                <a:srgbClr val="C00000"/>
              </a:solidFill>
            </a:endParaRPr>
          </a:p>
          <a:p>
            <a:pPr marL="0" indent="0">
              <a:buNone/>
            </a:pPr>
            <a:r>
              <a:rPr lang="ja-JP" altLang="en-US" dirty="0" smtClean="0">
                <a:solidFill>
                  <a:srgbClr val="C00000"/>
                </a:solidFill>
              </a:rPr>
              <a:t>１）海外当局の査察に伴う製品回収</a:t>
            </a:r>
            <a:endParaRPr lang="en-US" altLang="ja-JP" dirty="0" smtClean="0">
              <a:solidFill>
                <a:srgbClr val="C00000"/>
              </a:solidFill>
            </a:endParaRPr>
          </a:p>
          <a:p>
            <a:pPr marL="0" indent="0">
              <a:buNone/>
            </a:pPr>
            <a:r>
              <a:rPr lang="ja-JP" altLang="en-US" dirty="0" smtClean="0">
                <a:solidFill>
                  <a:srgbClr val="C00000"/>
                </a:solidFill>
              </a:rPr>
              <a:t>２）参考品に繊維異物が見つかったための製品回収</a:t>
            </a:r>
            <a:endParaRPr lang="ja-JP" altLang="en-US" dirty="0">
              <a:solidFill>
                <a:srgbClr val="C00000"/>
              </a:solidFill>
            </a:endParaRPr>
          </a:p>
        </p:txBody>
      </p:sp>
    </p:spTree>
    <p:extLst>
      <p:ext uri="{BB962C8B-B14F-4D97-AF65-F5344CB8AC3E}">
        <p14:creationId xmlns:p14="http://schemas.microsoft.com/office/powerpoint/2010/main" val="41084641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43</Words>
  <Application>Microsoft Office PowerPoint</Application>
  <PresentationFormat>ワイド画面</PresentationFormat>
  <Paragraphs>18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Arial</vt:lpstr>
      <vt:lpstr>Calibri</vt:lpstr>
      <vt:lpstr>Calibri Light</vt:lpstr>
      <vt:lpstr>Office テーマ</vt:lpstr>
      <vt:lpstr>販売名：   (1)ゲムシタビン点滴静注用200mg「ファイザー」 　　　　　　 (2)ゲムシタビン点滴静注用1g「ファイザー」　     製品回収</vt:lpstr>
      <vt:lpstr>販売名：   (1)ゲムシタビン点滴静注用200mg「ファイザー」 　　　　　　 (2)ゲムシタビン点滴静注用1g「ファイザー」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5</cp:revision>
  <dcterms:created xsi:type="dcterms:W3CDTF">2015-03-05T03:29:01Z</dcterms:created>
  <dcterms:modified xsi:type="dcterms:W3CDTF">2015-03-19T00:56:30Z</dcterms:modified>
</cp:coreProperties>
</file>