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3" d="100"/>
          <a:sy n="53" d="100"/>
        </p:scale>
        <p:origin x="82" y="9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914400"/>
          </a:xfrm>
        </p:spPr>
        <p:txBody>
          <a:bodyPr>
            <a:noAutofit/>
          </a:bodyPr>
          <a:lstStyle/>
          <a:p>
            <a:r>
              <a:rPr lang="ja-JP" altLang="en-US" sz="3200" dirty="0">
                <a:sym typeface="Wingdings" panose="05000000000000000000" pitchFamily="2" charset="2"/>
              </a:rPr>
              <a:t>販売名　　ゾルピデム酒石酸塩錠５ｍｇ「杏林」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69257"/>
            <a:ext cx="12191999" cy="6088743"/>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rPr>
              <a:t>05FH</a:t>
            </a:r>
            <a:r>
              <a:rPr lang="ja-JP" altLang="en-US" dirty="0">
                <a:solidFill>
                  <a:schemeClr val="tx2">
                    <a:lumMod val="50000"/>
                  </a:schemeClr>
                </a:solidFill>
              </a:rPr>
              <a:t>　　　　</a:t>
            </a:r>
            <a:r>
              <a:rPr lang="en-US" altLang="ja-JP" dirty="0">
                <a:solidFill>
                  <a:schemeClr val="tx2">
                    <a:lumMod val="50000"/>
                  </a:schemeClr>
                </a:solidFill>
              </a:rPr>
              <a:t>PTP100</a:t>
            </a:r>
            <a:r>
              <a:rPr lang="ja-JP" altLang="en-US" dirty="0">
                <a:solidFill>
                  <a:schemeClr val="tx2">
                    <a:lumMod val="50000"/>
                  </a:schemeClr>
                </a:solidFill>
              </a:rPr>
              <a:t>　</a:t>
            </a:r>
            <a:r>
              <a:rPr lang="en-US" altLang="ja-JP" dirty="0">
                <a:solidFill>
                  <a:schemeClr val="tx2">
                    <a:lumMod val="50000"/>
                  </a:schemeClr>
                </a:solidFill>
              </a:rPr>
              <a:t>6917</a:t>
            </a:r>
            <a:r>
              <a:rPr lang="ja-JP" altLang="en-US" dirty="0">
                <a:solidFill>
                  <a:schemeClr val="tx2">
                    <a:lumMod val="50000"/>
                  </a:schemeClr>
                </a:solidFill>
              </a:rPr>
              <a:t>箱　　　</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10</a:t>
            </a:r>
            <a:r>
              <a:rPr lang="ja-JP" altLang="en-US" dirty="0">
                <a:solidFill>
                  <a:schemeClr val="tx2">
                    <a:lumMod val="50000"/>
                  </a:schemeClr>
                </a:solidFill>
              </a:rPr>
              <a:t>月</a:t>
            </a:r>
            <a:r>
              <a:rPr lang="en-US" altLang="ja-JP" dirty="0">
                <a:solidFill>
                  <a:schemeClr val="tx2">
                    <a:lumMod val="50000"/>
                  </a:schemeClr>
                </a:solidFill>
              </a:rPr>
              <a:t>22</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11</a:t>
            </a:r>
            <a:r>
              <a:rPr lang="ja-JP" altLang="en-US" dirty="0">
                <a:solidFill>
                  <a:schemeClr val="tx2">
                    <a:lumMod val="50000"/>
                  </a:schemeClr>
                </a:solidFill>
              </a:rPr>
              <a:t>月</a:t>
            </a:r>
            <a:r>
              <a:rPr lang="en-US" altLang="ja-JP" dirty="0">
                <a:solidFill>
                  <a:schemeClr val="tx2">
                    <a:lumMod val="50000"/>
                  </a:schemeClr>
                </a:solidFill>
              </a:rPr>
              <a:t>13</a:t>
            </a:r>
            <a:r>
              <a:rPr lang="ja-JP" altLang="en-US" dirty="0">
                <a:solidFill>
                  <a:schemeClr val="tx2">
                    <a:lumMod val="50000"/>
                  </a:schemeClr>
                </a:solidFill>
              </a:rPr>
              <a:t>日</a:t>
            </a:r>
            <a:endParaRPr lang="en-US" altLang="ja-JP" dirty="0">
              <a:solidFill>
                <a:schemeClr val="accent5">
                  <a:lumMod val="75000"/>
                </a:schemeClr>
              </a:solidFill>
            </a:endParaRPr>
          </a:p>
          <a:p>
            <a:pPr marL="0" indent="0">
              <a:buNone/>
            </a:pPr>
            <a:r>
              <a:rPr lang="ja-JP" altLang="en-US" sz="3200" dirty="0">
                <a:solidFill>
                  <a:schemeClr val="accent5">
                    <a:lumMod val="75000"/>
                  </a:schemeClr>
                </a:solidFill>
              </a:rPr>
              <a:t>回収理由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a:t>
            </a:r>
            <a:r>
              <a:rPr lang="ja-JP" altLang="en-US" sz="3200" dirty="0">
                <a:solidFill>
                  <a:schemeClr val="accent5">
                    <a:lumMod val="75000"/>
                  </a:schemeClr>
                </a:solidFill>
              </a:rPr>
              <a:t>１月１８日</a:t>
            </a:r>
          </a:p>
          <a:p>
            <a:pPr marL="0" indent="0">
              <a:buNone/>
            </a:pPr>
            <a:r>
              <a:rPr lang="ja-JP" altLang="en-US" sz="3200" dirty="0"/>
              <a:t>医療機関から本製品のＰＴＰシート１枚に異なる刻印の錠剤が１錠混入していたとの連絡を受け調査したところ、異種錠は同一製造所で製造している同処方の他社製造販売品であることが判明しました。製造所では品目切り替え時に毎回清掃し、残錠確認しておりますが、当該ロット製造前の品目切り替え時に限り確認漏れがあり、直前に製造していた異種錠が混入したものと推定しました。以上より、当該ロットに限定して異種錠が混入したものと判断し、当該ロットを自主回収することとしました。</a:t>
            </a:r>
          </a:p>
          <a:p>
            <a:pPr marL="0" indent="0">
              <a:buNone/>
            </a:pPr>
            <a:r>
              <a:rPr lang="ja-JP" altLang="en-US">
                <a:solidFill>
                  <a:srgbClr val="C00000"/>
                </a:solidFill>
              </a:rPr>
              <a:t>⇒異種品コンタミです。清掃の問題ですが、死角がラインにないかどうか。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2512</TotalTime>
  <Words>185</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ゾルピデム酒石酸塩錠５ｍｇ「杏林」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229</cp:revision>
  <dcterms:created xsi:type="dcterms:W3CDTF">2015-03-05T03:29:01Z</dcterms:created>
  <dcterms:modified xsi:type="dcterms:W3CDTF">2020-11-18T08:39:57Z</dcterms:modified>
</cp:coreProperties>
</file>