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41" d="100"/>
          <a:sy n="41" d="100"/>
        </p:scale>
        <p:origin x="58" y="12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2020/11/12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1306286"/>
          </a:xfrm>
        </p:spPr>
        <p:txBody>
          <a:bodyPr>
            <a:noAutofit/>
          </a:bodyPr>
          <a:lstStyle/>
          <a:p>
            <a:r>
              <a:rPr lang="ja-JP" altLang="en-US" sz="3200" dirty="0">
                <a:sym typeface="Wingdings" panose="05000000000000000000" pitchFamily="2" charset="2"/>
              </a:rPr>
              <a:t>販売名　</a:t>
            </a:r>
            <a:r>
              <a:rPr lang="en-US" altLang="ja-JP" sz="3200" dirty="0">
                <a:sym typeface="Wingdings" panose="05000000000000000000" pitchFamily="2" charset="2"/>
              </a:rPr>
              <a:t>(1)</a:t>
            </a:r>
            <a:r>
              <a:rPr lang="ja-JP" altLang="en-US" sz="3200" dirty="0">
                <a:sym typeface="Wingdings" panose="05000000000000000000" pitchFamily="2" charset="2"/>
              </a:rPr>
              <a:t>デジレル錠２５</a:t>
            </a:r>
            <a:br>
              <a:rPr lang="ja-JP" altLang="en-US" sz="3200" dirty="0">
                <a:sym typeface="Wingdings" panose="05000000000000000000" pitchFamily="2" charset="2"/>
              </a:rPr>
            </a:br>
            <a:r>
              <a:rPr lang="ja-JP" altLang="en-US" sz="3200" dirty="0">
                <a:sym typeface="Wingdings" panose="05000000000000000000" pitchFamily="2" charset="2"/>
              </a:rPr>
              <a:t>　　　　　 </a:t>
            </a:r>
            <a:r>
              <a:rPr lang="en-US" altLang="ja-JP" sz="3200" dirty="0">
                <a:sym typeface="Wingdings" panose="05000000000000000000" pitchFamily="2" charset="2"/>
              </a:rPr>
              <a:t>(2)</a:t>
            </a:r>
            <a:r>
              <a:rPr lang="ja-JP" altLang="en-US" sz="3200" dirty="0">
                <a:sym typeface="Wingdings" panose="05000000000000000000" pitchFamily="2" charset="2"/>
              </a:rPr>
              <a:t>デジレル錠５０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306286"/>
            <a:ext cx="12191999" cy="5551714"/>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ja-JP" altLang="en-US" dirty="0">
                <a:solidFill>
                  <a:schemeClr val="tx2">
                    <a:lumMod val="50000"/>
                  </a:schemeClr>
                </a:solidFill>
              </a:rPr>
              <a:t>３３</a:t>
            </a:r>
            <a:r>
              <a:rPr lang="zh-TW" altLang="en-US" dirty="0">
                <a:solidFill>
                  <a:schemeClr val="tx2">
                    <a:lumMod val="50000"/>
                  </a:schemeClr>
                </a:solidFill>
              </a:rPr>
              <a:t>　　　　</a:t>
            </a:r>
            <a:r>
              <a:rPr lang="ja-JP" altLang="en-US" dirty="0">
                <a:solidFill>
                  <a:schemeClr val="tx2">
                    <a:lumMod val="50000"/>
                  </a:schemeClr>
                </a:solidFill>
              </a:rPr>
              <a:t>約</a:t>
            </a:r>
            <a:r>
              <a:rPr lang="en-US" altLang="ja-JP" dirty="0">
                <a:solidFill>
                  <a:schemeClr val="tx2">
                    <a:lumMod val="50000"/>
                  </a:schemeClr>
                </a:solidFill>
              </a:rPr>
              <a:t>10</a:t>
            </a:r>
            <a:r>
              <a:rPr lang="ja-JP" altLang="en-US" dirty="0">
                <a:solidFill>
                  <a:schemeClr val="tx2">
                    <a:lumMod val="50000"/>
                  </a:schemeClr>
                </a:solidFill>
              </a:rPr>
              <a:t>万</a:t>
            </a:r>
            <a:r>
              <a:rPr lang="zh-TW" altLang="en-US" dirty="0">
                <a:solidFill>
                  <a:schemeClr val="tx2">
                    <a:lumMod val="50000"/>
                  </a:schemeClr>
                </a:solidFill>
              </a:rPr>
              <a:t>個　　　</a:t>
            </a:r>
            <a:r>
              <a:rPr lang="ja-JP" altLang="en-US" dirty="0">
                <a:solidFill>
                  <a:schemeClr val="tx2">
                    <a:lumMod val="50000"/>
                  </a:schemeClr>
                </a:solidFill>
              </a:rPr>
              <a:t>２０１８</a:t>
            </a:r>
            <a:r>
              <a:rPr lang="zh-TW" altLang="en-US" dirty="0">
                <a:solidFill>
                  <a:schemeClr val="tx2">
                    <a:lumMod val="50000"/>
                  </a:schemeClr>
                </a:solidFill>
              </a:rPr>
              <a:t>年</a:t>
            </a:r>
            <a:r>
              <a:rPr lang="ja-JP" altLang="en-US" dirty="0">
                <a:solidFill>
                  <a:schemeClr val="tx2">
                    <a:lumMod val="50000"/>
                  </a:schemeClr>
                </a:solidFill>
              </a:rPr>
              <a:t>８</a:t>
            </a:r>
            <a:r>
              <a:rPr lang="zh-TW" altLang="en-US" dirty="0">
                <a:solidFill>
                  <a:schemeClr val="tx2">
                    <a:lumMod val="50000"/>
                  </a:schemeClr>
                </a:solidFill>
              </a:rPr>
              <a:t>月</a:t>
            </a:r>
            <a:r>
              <a:rPr lang="ja-JP" altLang="en-US" dirty="0">
                <a:solidFill>
                  <a:schemeClr val="tx2">
                    <a:lumMod val="50000"/>
                  </a:schemeClr>
                </a:solidFill>
              </a:rPr>
              <a:t>７</a:t>
            </a:r>
            <a:r>
              <a:rPr lang="zh-TW" altLang="en-US" dirty="0">
                <a:solidFill>
                  <a:schemeClr val="tx2">
                    <a:lumMod val="50000"/>
                  </a:schemeClr>
                </a:solidFill>
              </a:rPr>
              <a:t>日</a:t>
            </a:r>
            <a:r>
              <a:rPr lang="ja-JP" altLang="en-US" dirty="0">
                <a:solidFill>
                  <a:schemeClr val="tx2">
                    <a:lumMod val="50000"/>
                  </a:schemeClr>
                </a:solidFill>
              </a:rPr>
              <a:t>～２０２０年</a:t>
            </a:r>
            <a:r>
              <a:rPr lang="en-US" altLang="ja-JP" dirty="0">
                <a:solidFill>
                  <a:schemeClr val="tx2">
                    <a:lumMod val="50000"/>
                  </a:schemeClr>
                </a:solidFill>
              </a:rPr>
              <a:t>10</a:t>
            </a:r>
            <a:r>
              <a:rPr lang="ja-JP" altLang="en-US" dirty="0">
                <a:solidFill>
                  <a:schemeClr val="tx2">
                    <a:lumMod val="50000"/>
                  </a:schemeClr>
                </a:solidFill>
              </a:rPr>
              <a:t>月</a:t>
            </a:r>
            <a:r>
              <a:rPr lang="en-US" altLang="ja-JP" dirty="0">
                <a:solidFill>
                  <a:schemeClr val="tx2">
                    <a:lumMod val="50000"/>
                  </a:schemeClr>
                </a:solidFill>
              </a:rPr>
              <a:t>13</a:t>
            </a:r>
            <a:r>
              <a:rPr lang="ja-JP" altLang="en-US" dirty="0">
                <a:solidFill>
                  <a:schemeClr val="tx2">
                    <a:lumMod val="50000"/>
                  </a:schemeClr>
                </a:solidFill>
              </a:rPr>
              <a:t>日</a:t>
            </a:r>
            <a:endParaRPr lang="en-US" altLang="ja-JP" dirty="0">
              <a:solidFill>
                <a:schemeClr val="accent5">
                  <a:lumMod val="75000"/>
                </a:schemeClr>
              </a:solidFill>
            </a:endParaRPr>
          </a:p>
          <a:p>
            <a:pPr marL="0" indent="0">
              <a:buNone/>
            </a:pPr>
            <a:r>
              <a:rPr lang="ja-JP" altLang="en-US" sz="3200" dirty="0">
                <a:solidFill>
                  <a:schemeClr val="accent5">
                    <a:lumMod val="75000"/>
                  </a:schemeClr>
                </a:solidFill>
              </a:rPr>
              <a:t>回収理由　</a:t>
            </a:r>
            <a:r>
              <a:rPr lang="en-US" altLang="ja-JP" sz="3200" dirty="0">
                <a:solidFill>
                  <a:schemeClr val="accent5">
                    <a:lumMod val="75000"/>
                  </a:schemeClr>
                </a:solidFill>
              </a:rPr>
              <a:t>2020</a:t>
            </a:r>
            <a:r>
              <a:rPr lang="ja-JP" altLang="en-US" sz="3200" dirty="0">
                <a:solidFill>
                  <a:schemeClr val="accent5">
                    <a:lumMod val="75000"/>
                  </a:schemeClr>
                </a:solidFill>
              </a:rPr>
              <a:t>年</a:t>
            </a:r>
            <a:r>
              <a:rPr lang="en-US" altLang="ja-JP" sz="3200" dirty="0">
                <a:solidFill>
                  <a:schemeClr val="accent5">
                    <a:lumMod val="75000"/>
                  </a:schemeClr>
                </a:solidFill>
              </a:rPr>
              <a:t>1</a:t>
            </a:r>
            <a:r>
              <a:rPr lang="ja-JP" altLang="en-US" sz="3200" dirty="0">
                <a:solidFill>
                  <a:schemeClr val="accent5">
                    <a:lumMod val="75000"/>
                  </a:schemeClr>
                </a:solidFill>
              </a:rPr>
              <a:t>１月１１日</a:t>
            </a:r>
          </a:p>
          <a:p>
            <a:pPr marL="0" indent="0">
              <a:buNone/>
            </a:pPr>
            <a:r>
              <a:rPr lang="ja-JP" altLang="en-US" sz="3200" dirty="0"/>
              <a:t>本製品の一部の製造番号品において、有効成分を製造する最初の工程が製造販売承認書に記載のない製造所で実施されていたことが判明しました。</a:t>
            </a:r>
          </a:p>
          <a:p>
            <a:pPr marL="0" indent="0">
              <a:buNone/>
            </a:pPr>
            <a:r>
              <a:rPr lang="ja-JP" altLang="en-US" sz="3200" dirty="0"/>
              <a:t>このため、該当の製造番号品は製造販売承認書からの逸脱と判断し、自主回収（クラス</a:t>
            </a:r>
            <a:r>
              <a:rPr lang="en-US" altLang="ja-JP" sz="3200" dirty="0"/>
              <a:t>II</a:t>
            </a:r>
            <a:r>
              <a:rPr lang="ja-JP" altLang="en-US" sz="3200" dirty="0"/>
              <a:t>）させていただくことといたしました。</a:t>
            </a:r>
            <a:endParaRPr lang="en-US" altLang="ja-JP" sz="3200" dirty="0"/>
          </a:p>
          <a:p>
            <a:pPr marL="0" indent="0">
              <a:buNone/>
            </a:pPr>
            <a:r>
              <a:rPr lang="ja-JP" altLang="en-US" sz="3200" dirty="0">
                <a:solidFill>
                  <a:srgbClr val="C00000"/>
                </a:solidFill>
              </a:rPr>
              <a:t>⇒きっと海外の製造所と思われます。その時に製造場所の確認ができていなかったのでしょう。</a:t>
            </a:r>
            <a:endParaRPr lang="en-US" altLang="ja-JP" sz="3200" dirty="0">
              <a:solidFill>
                <a:srgbClr val="C00000"/>
              </a:solidFill>
            </a:endParaRPr>
          </a:p>
          <a:p>
            <a:pPr marL="0" indent="0">
              <a:buNone/>
            </a:pP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2475</TotalTime>
  <Words>138</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(1)デジレル錠２５ 　　　　　 (2)デジレル錠５０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225</cp:revision>
  <dcterms:created xsi:type="dcterms:W3CDTF">2015-03-05T03:29:01Z</dcterms:created>
  <dcterms:modified xsi:type="dcterms:W3CDTF">2020-11-12T11:58:02Z</dcterms:modified>
</cp:coreProperties>
</file>