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11D3"/>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5" d="100"/>
          <a:sy n="45" d="100"/>
        </p:scale>
        <p:origin x="72" y="1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2020/11/10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2810933"/>
          </a:xfrm>
        </p:spPr>
        <p:txBody>
          <a:bodyPr>
            <a:noAutofit/>
          </a:bodyPr>
          <a:lstStyle/>
          <a:p>
            <a:r>
              <a:rPr lang="ja-JP" altLang="en-US" sz="3200" dirty="0">
                <a:sym typeface="Wingdings" panose="05000000000000000000" pitchFamily="2" charset="2"/>
              </a:rPr>
              <a:t>販売名　タムスロシン塩酸塩カプセル</a:t>
            </a:r>
            <a:r>
              <a:rPr lang="en-US" altLang="ja-JP" sz="3200" dirty="0">
                <a:sym typeface="Wingdings" panose="05000000000000000000" pitchFamily="2" charset="2"/>
              </a:rPr>
              <a:t>0.2mg</a:t>
            </a:r>
            <a:r>
              <a:rPr lang="ja-JP" altLang="en-US" sz="3200" dirty="0">
                <a:sym typeface="Wingdings" panose="05000000000000000000" pitchFamily="2" charset="2"/>
              </a:rPr>
              <a:t>「日医工」</a:t>
            </a:r>
            <a:r>
              <a:rPr lang="zh-TW" altLang="en-US" sz="3200" dirty="0">
                <a:sym typeface="Wingdings" panose="05000000000000000000" pitchFamily="2" charset="2"/>
              </a:rPr>
              <a:t>　</a:t>
            </a:r>
            <a:r>
              <a:rPr lang="zh-TW" altLang="en-US" sz="3200" b="1" dirty="0">
                <a:solidFill>
                  <a:srgbClr val="C00000"/>
                </a:solidFill>
                <a:sym typeface="Wingdings" panose="05000000000000000000" pitchFamily="2" charset="2"/>
              </a:rPr>
              <a:t>製品回収</a:t>
            </a:r>
            <a:br>
              <a:rPr lang="en-US" altLang="ja-JP" sz="3200" dirty="0">
                <a:sym typeface="Wingdings" panose="05000000000000000000" pitchFamily="2" charset="2"/>
              </a:rPr>
            </a:br>
            <a:r>
              <a:rPr lang="en-US" altLang="ja-JP" sz="3200" dirty="0">
                <a:sym typeface="Wingdings" panose="05000000000000000000" pitchFamily="2" charset="2"/>
              </a:rPr>
              <a:t>                </a:t>
            </a:r>
            <a:r>
              <a:rPr lang="ja-JP" altLang="en-US" sz="3200" dirty="0">
                <a:sym typeface="Wingdings" panose="05000000000000000000" pitchFamily="2" charset="2"/>
              </a:rPr>
              <a:t>ニチコデ配合散</a:t>
            </a:r>
            <a:br>
              <a:rPr lang="en-US" altLang="ja-JP" sz="3200" dirty="0">
                <a:sym typeface="Wingdings" panose="05000000000000000000" pitchFamily="2" charset="2"/>
              </a:rPr>
            </a:br>
            <a:r>
              <a:rPr lang="en-US" altLang="ja-JP" sz="3200" dirty="0">
                <a:sym typeface="Wingdings" panose="05000000000000000000" pitchFamily="2" charset="2"/>
              </a:rPr>
              <a:t>               </a:t>
            </a:r>
            <a:r>
              <a:rPr lang="ja-JP" altLang="en-US" sz="3200" dirty="0">
                <a:sym typeface="Wingdings" panose="05000000000000000000" pitchFamily="2" charset="2"/>
              </a:rPr>
              <a:t>バラシクロビル顆粒</a:t>
            </a:r>
            <a:r>
              <a:rPr lang="en-US" altLang="ja-JP" sz="3200" dirty="0">
                <a:sym typeface="Wingdings" panose="05000000000000000000" pitchFamily="2" charset="2"/>
              </a:rPr>
              <a:t>50%</a:t>
            </a:r>
            <a:r>
              <a:rPr lang="ja-JP" altLang="en-US" sz="3200" dirty="0">
                <a:sym typeface="Wingdings" panose="05000000000000000000" pitchFamily="2" charset="2"/>
              </a:rPr>
              <a:t>「日医工」</a:t>
            </a:r>
            <a:br>
              <a:rPr lang="en-US" altLang="ja-JP" sz="3200" dirty="0">
                <a:sym typeface="Wingdings" panose="05000000000000000000" pitchFamily="2" charset="2"/>
              </a:rPr>
            </a:br>
            <a:r>
              <a:rPr lang="en-US" altLang="ja-JP" sz="3200" dirty="0">
                <a:sym typeface="Wingdings" panose="05000000000000000000" pitchFamily="2" charset="2"/>
              </a:rPr>
              <a:t>               </a:t>
            </a:r>
            <a:r>
              <a:rPr lang="ja-JP" altLang="en-US" sz="3200" dirty="0">
                <a:sym typeface="Wingdings" panose="05000000000000000000" pitchFamily="2" charset="2"/>
              </a:rPr>
              <a:t>プラバスタチンナトリウム錠</a:t>
            </a:r>
            <a:r>
              <a:rPr lang="en-US" altLang="ja-JP" sz="3200" dirty="0">
                <a:sym typeface="Wingdings" panose="05000000000000000000" pitchFamily="2" charset="2"/>
              </a:rPr>
              <a:t>10mg</a:t>
            </a:r>
            <a:r>
              <a:rPr lang="ja-JP" altLang="en-US" sz="3200" dirty="0">
                <a:sym typeface="Wingdings" panose="05000000000000000000" pitchFamily="2" charset="2"/>
              </a:rPr>
              <a:t>「日医工」</a:t>
            </a:r>
            <a:br>
              <a:rPr lang="en-US" altLang="ja-JP" sz="3200" dirty="0">
                <a:sym typeface="Wingdings" panose="05000000000000000000" pitchFamily="2" charset="2"/>
              </a:rPr>
            </a:br>
            <a:r>
              <a:rPr lang="en-US" altLang="ja-JP" sz="3200" dirty="0">
                <a:sym typeface="Wingdings" panose="05000000000000000000" pitchFamily="2" charset="2"/>
              </a:rPr>
              <a:t>               </a:t>
            </a:r>
            <a:r>
              <a:rPr lang="ja-JP" altLang="en-US" sz="3200" dirty="0">
                <a:sym typeface="Wingdings" panose="05000000000000000000" pitchFamily="2" charset="2"/>
              </a:rPr>
              <a:t>ホスホマイシンカルシウムカプセル</a:t>
            </a:r>
            <a:r>
              <a:rPr lang="en-US" altLang="ja-JP" sz="3200" dirty="0">
                <a:sym typeface="Wingdings" panose="05000000000000000000" pitchFamily="2" charset="2"/>
              </a:rPr>
              <a:t>500mg</a:t>
            </a:r>
            <a:r>
              <a:rPr lang="ja-JP" altLang="en-US" sz="3200" dirty="0">
                <a:sym typeface="Wingdings" panose="05000000000000000000" pitchFamily="2" charset="2"/>
              </a:rPr>
              <a:t>「日医工」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2946400"/>
            <a:ext cx="12191999" cy="3911599"/>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sz="3200" dirty="0"/>
              <a:t>E00200</a:t>
            </a:r>
            <a:r>
              <a:rPr lang="ja-JP" altLang="en-US" sz="3200" dirty="0"/>
              <a:t>　　　　</a:t>
            </a:r>
            <a:r>
              <a:rPr lang="en-US" altLang="ja-JP" sz="3200" dirty="0"/>
              <a:t>4,398</a:t>
            </a:r>
            <a:r>
              <a:rPr lang="ja-JP" altLang="en-US" sz="3200" dirty="0"/>
              <a:t>　　　　  </a:t>
            </a:r>
            <a:r>
              <a:rPr lang="en-US" altLang="ja-JP" sz="3200" dirty="0"/>
              <a:t>2019</a:t>
            </a:r>
            <a:r>
              <a:rPr lang="ja-JP" altLang="en-US" sz="3200" dirty="0"/>
              <a:t>年</a:t>
            </a:r>
            <a:r>
              <a:rPr lang="en-US" altLang="ja-JP" sz="3200" dirty="0"/>
              <a:t>12</a:t>
            </a:r>
            <a:r>
              <a:rPr lang="ja-JP" altLang="en-US" sz="3200" dirty="0"/>
              <a:t>月</a:t>
            </a:r>
            <a:r>
              <a:rPr lang="en-US" altLang="ja-JP" sz="3200" dirty="0"/>
              <a:t>10</a:t>
            </a:r>
            <a:r>
              <a:rPr lang="ja-JP" altLang="en-US" sz="3200" dirty="0"/>
              <a:t>日～</a:t>
            </a:r>
            <a:r>
              <a:rPr lang="en-US" altLang="ja-JP" sz="3200" dirty="0"/>
              <a:t>2020</a:t>
            </a:r>
            <a:r>
              <a:rPr lang="ja-JP" altLang="en-US" sz="3200" dirty="0"/>
              <a:t>年</a:t>
            </a:r>
            <a:r>
              <a:rPr lang="en-US" altLang="ja-JP" sz="3200" dirty="0"/>
              <a:t>10</a:t>
            </a:r>
            <a:r>
              <a:rPr lang="ja-JP" altLang="en-US" sz="3200" dirty="0"/>
              <a:t>月</a:t>
            </a:r>
            <a:r>
              <a:rPr lang="en-US" altLang="ja-JP" sz="3200" dirty="0"/>
              <a:t>29</a:t>
            </a:r>
            <a:r>
              <a:rPr lang="ja-JP" altLang="en-US" sz="3200" dirty="0"/>
              <a:t>日</a:t>
            </a:r>
            <a:endParaRPr lang="en-US" altLang="ja-JP" sz="3200" dirty="0"/>
          </a:p>
          <a:p>
            <a:pPr marL="0" indent="0">
              <a:buNone/>
            </a:pPr>
            <a:r>
              <a:rPr lang="ja-JP" altLang="en-US" sz="3200" dirty="0"/>
              <a:t>２　　　　　　　　  </a:t>
            </a:r>
            <a:r>
              <a:rPr lang="en-US" altLang="ja-JP" sz="3200" dirty="0"/>
              <a:t>449</a:t>
            </a:r>
            <a:r>
              <a:rPr lang="ja-JP" altLang="en-US" sz="3200" dirty="0"/>
              <a:t>　　　　  </a:t>
            </a:r>
            <a:r>
              <a:rPr lang="en-US" altLang="ja-JP" sz="3200" dirty="0"/>
              <a:t>2019</a:t>
            </a:r>
            <a:r>
              <a:rPr lang="ja-JP" altLang="en-US" sz="3200" dirty="0"/>
              <a:t>年</a:t>
            </a:r>
            <a:r>
              <a:rPr lang="en-US" altLang="ja-JP" sz="3200" dirty="0"/>
              <a:t>2</a:t>
            </a:r>
            <a:r>
              <a:rPr lang="ja-JP" altLang="en-US" sz="3200" dirty="0"/>
              <a:t>月</a:t>
            </a:r>
            <a:r>
              <a:rPr lang="en-US" altLang="ja-JP" sz="3200" dirty="0"/>
              <a:t>18</a:t>
            </a:r>
            <a:r>
              <a:rPr lang="ja-JP" altLang="en-US" sz="3200" dirty="0"/>
              <a:t>日～</a:t>
            </a:r>
            <a:r>
              <a:rPr lang="en-US" altLang="ja-JP" sz="3200" dirty="0"/>
              <a:t>2020</a:t>
            </a:r>
            <a:r>
              <a:rPr lang="ja-JP" altLang="en-US" sz="3200" dirty="0"/>
              <a:t>年３月</a:t>
            </a:r>
            <a:r>
              <a:rPr lang="en-US" altLang="ja-JP" sz="3200" dirty="0"/>
              <a:t>16</a:t>
            </a:r>
            <a:r>
              <a:rPr lang="ja-JP" altLang="en-US" sz="3200" dirty="0"/>
              <a:t>日</a:t>
            </a:r>
            <a:endParaRPr lang="en-US" altLang="ja-JP" sz="3200" dirty="0"/>
          </a:p>
          <a:p>
            <a:pPr marL="0" indent="0">
              <a:buNone/>
            </a:pPr>
            <a:r>
              <a:rPr lang="ja-JP" altLang="en-US" sz="3200" dirty="0"/>
              <a:t>４　　　　　　　　</a:t>
            </a:r>
            <a:r>
              <a:rPr lang="en-US" altLang="ja-JP" sz="3200" dirty="0"/>
              <a:t>1,086</a:t>
            </a:r>
            <a:r>
              <a:rPr lang="ja-JP" altLang="en-US" sz="3200" dirty="0"/>
              <a:t>　　　　 </a:t>
            </a:r>
            <a:r>
              <a:rPr lang="en-US" altLang="ja-JP" sz="3200" dirty="0"/>
              <a:t>2019</a:t>
            </a:r>
            <a:r>
              <a:rPr lang="ja-JP" altLang="en-US" sz="3200" dirty="0"/>
              <a:t>年</a:t>
            </a:r>
            <a:r>
              <a:rPr lang="en-US" altLang="ja-JP" sz="3200" dirty="0"/>
              <a:t>3</a:t>
            </a:r>
            <a:r>
              <a:rPr lang="ja-JP" altLang="en-US" sz="3200" dirty="0"/>
              <a:t>月</a:t>
            </a:r>
            <a:r>
              <a:rPr lang="en-US" altLang="ja-JP" sz="3200" dirty="0"/>
              <a:t>27</a:t>
            </a:r>
            <a:r>
              <a:rPr lang="ja-JP" altLang="en-US" sz="3200" dirty="0"/>
              <a:t>日～</a:t>
            </a:r>
            <a:r>
              <a:rPr lang="en-US" altLang="ja-JP" sz="3200" dirty="0"/>
              <a:t>2019</a:t>
            </a:r>
            <a:r>
              <a:rPr lang="ja-JP" altLang="en-US" sz="3200" dirty="0"/>
              <a:t>年</a:t>
            </a:r>
            <a:r>
              <a:rPr lang="en-US" altLang="ja-JP" sz="3200" dirty="0"/>
              <a:t>12</a:t>
            </a:r>
            <a:r>
              <a:rPr lang="ja-JP" altLang="en-US" sz="3200" dirty="0"/>
              <a:t>月</a:t>
            </a:r>
            <a:r>
              <a:rPr lang="en-US" altLang="ja-JP" sz="3200" dirty="0"/>
              <a:t>18</a:t>
            </a:r>
            <a:r>
              <a:rPr lang="ja-JP" altLang="en-US" sz="3200" dirty="0"/>
              <a:t>日</a:t>
            </a:r>
            <a:endParaRPr lang="en-US" altLang="ja-JP" sz="3200" dirty="0"/>
          </a:p>
          <a:p>
            <a:pPr marL="0" indent="0">
              <a:buNone/>
            </a:pPr>
            <a:r>
              <a:rPr lang="en-US" altLang="ja-JP" sz="3200" dirty="0"/>
              <a:t>E02400</a:t>
            </a:r>
            <a:r>
              <a:rPr lang="ja-JP" altLang="en-US" sz="3200" dirty="0"/>
              <a:t>　　　　 </a:t>
            </a:r>
            <a:r>
              <a:rPr lang="en-US" altLang="ja-JP" sz="3200" dirty="0"/>
              <a:t>4,554</a:t>
            </a:r>
            <a:r>
              <a:rPr lang="ja-JP" altLang="en-US" sz="3200" dirty="0"/>
              <a:t>　　　　 </a:t>
            </a:r>
            <a:r>
              <a:rPr lang="en-US" altLang="ja-JP" sz="3200" dirty="0"/>
              <a:t>2020</a:t>
            </a:r>
            <a:r>
              <a:rPr lang="ja-JP" altLang="en-US" sz="3200" dirty="0"/>
              <a:t>年</a:t>
            </a:r>
            <a:r>
              <a:rPr lang="en-US" altLang="ja-JP" sz="3200" dirty="0"/>
              <a:t>3</a:t>
            </a:r>
            <a:r>
              <a:rPr lang="ja-JP" altLang="en-US" sz="3200" dirty="0"/>
              <a:t>月</a:t>
            </a:r>
            <a:r>
              <a:rPr lang="en-US" altLang="ja-JP" sz="3200" dirty="0"/>
              <a:t>12</a:t>
            </a:r>
            <a:r>
              <a:rPr lang="ja-JP" altLang="en-US" sz="3200" dirty="0"/>
              <a:t>日～</a:t>
            </a:r>
            <a:r>
              <a:rPr lang="en-US" altLang="ja-JP" sz="3200" dirty="0"/>
              <a:t>2020</a:t>
            </a:r>
            <a:r>
              <a:rPr lang="ja-JP" altLang="en-US" sz="3200" dirty="0"/>
              <a:t>年</a:t>
            </a:r>
            <a:r>
              <a:rPr lang="en-US" altLang="ja-JP" sz="3200" dirty="0"/>
              <a:t>5</a:t>
            </a:r>
            <a:r>
              <a:rPr lang="ja-JP" altLang="en-US" sz="3200" dirty="0"/>
              <a:t>月</a:t>
            </a:r>
            <a:r>
              <a:rPr lang="en-US" altLang="ja-JP" sz="3200" dirty="0"/>
              <a:t>20</a:t>
            </a:r>
            <a:r>
              <a:rPr lang="ja-JP" altLang="en-US" sz="3200" dirty="0"/>
              <a:t>日</a:t>
            </a:r>
            <a:endParaRPr lang="en-US" altLang="ja-JP" sz="3200" dirty="0"/>
          </a:p>
          <a:p>
            <a:pPr marL="0" indent="0">
              <a:buNone/>
            </a:pPr>
            <a:r>
              <a:rPr lang="en-US" altLang="ja-JP" sz="3200" dirty="0"/>
              <a:t>E00100</a:t>
            </a:r>
            <a:r>
              <a:rPr lang="ja-JP" altLang="en-US" sz="3200" dirty="0"/>
              <a:t>　　　　　 </a:t>
            </a:r>
            <a:r>
              <a:rPr lang="en-US" altLang="ja-JP" sz="3200" dirty="0"/>
              <a:t>908</a:t>
            </a:r>
            <a:r>
              <a:rPr lang="ja-JP" altLang="en-US" sz="3200" dirty="0"/>
              <a:t>　　　　 </a:t>
            </a:r>
            <a:r>
              <a:rPr lang="en-US" altLang="ja-JP" sz="3200" dirty="0"/>
              <a:t>2019</a:t>
            </a:r>
            <a:r>
              <a:rPr lang="ja-JP" altLang="en-US" sz="3200" dirty="0"/>
              <a:t>年</a:t>
            </a:r>
            <a:r>
              <a:rPr lang="en-US" altLang="ja-JP" sz="3200" dirty="0"/>
              <a:t>12</a:t>
            </a:r>
            <a:r>
              <a:rPr lang="ja-JP" altLang="en-US" sz="3200" dirty="0"/>
              <a:t>月</a:t>
            </a:r>
            <a:r>
              <a:rPr lang="en-US" altLang="ja-JP" sz="3200" dirty="0"/>
              <a:t>2</a:t>
            </a:r>
            <a:r>
              <a:rPr lang="ja-JP" altLang="en-US" sz="3200" dirty="0"/>
              <a:t>日～</a:t>
            </a:r>
            <a:r>
              <a:rPr lang="en-US" altLang="ja-JP" sz="3200" dirty="0"/>
              <a:t>2020</a:t>
            </a:r>
            <a:r>
              <a:rPr lang="ja-JP" altLang="en-US" sz="3200" dirty="0"/>
              <a:t>年</a:t>
            </a:r>
            <a:r>
              <a:rPr lang="en-US" altLang="ja-JP" sz="3200" dirty="0"/>
              <a:t>1</a:t>
            </a:r>
            <a:r>
              <a:rPr lang="ja-JP" altLang="en-US" sz="3200" dirty="0"/>
              <a:t>月</a:t>
            </a:r>
            <a:r>
              <a:rPr lang="en-US" altLang="ja-JP" sz="3200" dirty="0"/>
              <a:t>22</a:t>
            </a:r>
            <a:r>
              <a:rPr lang="ja-JP" altLang="en-US" sz="3200" dirty="0"/>
              <a:t>日</a:t>
            </a:r>
            <a:endParaRPr lang="en-US" altLang="ja-JP" dirty="0">
              <a:solidFill>
                <a:schemeClr val="accent1">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45719"/>
          </a:xfrm>
        </p:spPr>
        <p:txBody>
          <a:bodyPr>
            <a:noAutofit/>
          </a:bodyPr>
          <a:lstStyle/>
          <a:p>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45720"/>
            <a:ext cx="12191999" cy="6812280"/>
          </a:xfrm>
        </p:spPr>
        <p:txBody>
          <a:bodyPr>
            <a:noAutofit/>
          </a:bodyPr>
          <a:lstStyle/>
          <a:p>
            <a:pPr marL="0" indent="0">
              <a:buNone/>
            </a:pPr>
            <a:r>
              <a:rPr lang="ja-JP" altLang="en-US" dirty="0">
                <a:solidFill>
                  <a:schemeClr val="accent1">
                    <a:lumMod val="50000"/>
                  </a:schemeClr>
                </a:solidFill>
              </a:rPr>
              <a:t>回収理由　</a:t>
            </a:r>
            <a:r>
              <a:rPr lang="en-US" altLang="ja-JP" dirty="0">
                <a:solidFill>
                  <a:schemeClr val="accent1">
                    <a:lumMod val="50000"/>
                  </a:schemeClr>
                </a:solidFill>
              </a:rPr>
              <a:t>2020</a:t>
            </a:r>
            <a:r>
              <a:rPr lang="ja-JP" altLang="en-US" dirty="0">
                <a:solidFill>
                  <a:schemeClr val="accent1">
                    <a:lumMod val="50000"/>
                  </a:schemeClr>
                </a:solidFill>
              </a:rPr>
              <a:t>年</a:t>
            </a:r>
            <a:r>
              <a:rPr lang="en-US" altLang="ja-JP" dirty="0">
                <a:solidFill>
                  <a:schemeClr val="accent1">
                    <a:lumMod val="50000"/>
                  </a:schemeClr>
                </a:solidFill>
              </a:rPr>
              <a:t>11</a:t>
            </a:r>
            <a:r>
              <a:rPr lang="ja-JP" altLang="en-US" dirty="0">
                <a:solidFill>
                  <a:schemeClr val="accent1">
                    <a:lumMod val="50000"/>
                  </a:schemeClr>
                </a:solidFill>
              </a:rPr>
              <a:t>月９日</a:t>
            </a:r>
          </a:p>
          <a:p>
            <a:pPr marL="0" indent="0">
              <a:buNone/>
            </a:pPr>
            <a:r>
              <a:rPr lang="en-US" altLang="ja-JP" dirty="0">
                <a:solidFill>
                  <a:schemeClr val="accent1">
                    <a:lumMod val="75000"/>
                  </a:schemeClr>
                </a:solidFill>
              </a:rPr>
              <a:t>1)</a:t>
            </a:r>
            <a:r>
              <a:rPr lang="ja-JP" altLang="en-US" dirty="0">
                <a:solidFill>
                  <a:schemeClr val="accent1">
                    <a:lumMod val="75000"/>
                  </a:schemeClr>
                </a:solidFill>
              </a:rPr>
              <a:t>当該ロットにおいて、</a:t>
            </a:r>
            <a:r>
              <a:rPr lang="ja-JP" altLang="en-US" dirty="0">
                <a:solidFill>
                  <a:srgbClr val="C00000"/>
                </a:solidFill>
              </a:rPr>
              <a:t>出荷試験の結果を再確認したところ書類に欠落があり出荷時の品質に問題がある</a:t>
            </a:r>
            <a:r>
              <a:rPr lang="ja-JP" altLang="en-US" dirty="0">
                <a:solidFill>
                  <a:schemeClr val="accent1">
                    <a:lumMod val="75000"/>
                  </a:schemeClr>
                </a:solidFill>
              </a:rPr>
              <a:t>と考えられました。このため、保存サンプルを用いて品質について確認し、試験結果には問題は無いことを確認しましたが、念のため当該ロットを自主回収することといたしました。</a:t>
            </a:r>
            <a:endParaRPr lang="en-US" altLang="ja-JP" dirty="0">
              <a:solidFill>
                <a:schemeClr val="accent1">
                  <a:lumMod val="75000"/>
                </a:schemeClr>
              </a:solidFill>
            </a:endParaRPr>
          </a:p>
          <a:p>
            <a:pPr marL="0" indent="0">
              <a:buNone/>
            </a:pPr>
            <a:endParaRPr lang="en-US" altLang="ja-JP" sz="100" dirty="0">
              <a:solidFill>
                <a:schemeClr val="accent1">
                  <a:lumMod val="75000"/>
                </a:schemeClr>
              </a:solidFill>
            </a:endParaRPr>
          </a:p>
          <a:p>
            <a:pPr marL="0" indent="0">
              <a:buNone/>
            </a:pPr>
            <a:r>
              <a:rPr lang="en-US" altLang="ja-JP" dirty="0">
                <a:solidFill>
                  <a:schemeClr val="accent1">
                    <a:lumMod val="75000"/>
                  </a:schemeClr>
                </a:solidFill>
              </a:rPr>
              <a:t>2)</a:t>
            </a:r>
            <a:r>
              <a:rPr lang="ja-JP" altLang="en-US" dirty="0">
                <a:solidFill>
                  <a:schemeClr val="accent1">
                    <a:lumMod val="75000"/>
                  </a:schemeClr>
                </a:solidFill>
              </a:rPr>
              <a:t>当該ロットの</a:t>
            </a:r>
            <a:r>
              <a:rPr lang="ja-JP" altLang="en-US" dirty="0">
                <a:solidFill>
                  <a:srgbClr val="C00000"/>
                </a:solidFill>
              </a:rPr>
              <a:t>安定性モニタリングにおいて、定量試験が承認規格に適合しない結果</a:t>
            </a:r>
            <a:r>
              <a:rPr lang="ja-JP" altLang="en-US" dirty="0">
                <a:solidFill>
                  <a:schemeClr val="accent1">
                    <a:lumMod val="75000"/>
                  </a:schemeClr>
                </a:solidFill>
              </a:rPr>
              <a:t>が得られたことから自主回収することといたしました。</a:t>
            </a:r>
            <a:endParaRPr lang="en-US" altLang="ja-JP" dirty="0">
              <a:solidFill>
                <a:schemeClr val="accent1">
                  <a:lumMod val="75000"/>
                </a:schemeClr>
              </a:solidFill>
            </a:endParaRPr>
          </a:p>
          <a:p>
            <a:pPr marL="0" indent="0">
              <a:buNone/>
            </a:pPr>
            <a:endParaRPr lang="ja-JP" altLang="en-US" sz="100" dirty="0">
              <a:solidFill>
                <a:schemeClr val="accent1">
                  <a:lumMod val="75000"/>
                </a:schemeClr>
              </a:solidFill>
            </a:endParaRPr>
          </a:p>
          <a:p>
            <a:pPr marL="0" indent="0">
              <a:buNone/>
            </a:pPr>
            <a:r>
              <a:rPr lang="en-US" altLang="ja-JP" dirty="0">
                <a:solidFill>
                  <a:schemeClr val="accent1">
                    <a:lumMod val="75000"/>
                  </a:schemeClr>
                </a:solidFill>
              </a:rPr>
              <a:t>3)</a:t>
            </a:r>
            <a:r>
              <a:rPr lang="ja-JP" altLang="en-US" dirty="0">
                <a:solidFill>
                  <a:schemeClr val="accent1">
                    <a:lumMod val="75000"/>
                  </a:schemeClr>
                </a:solidFill>
              </a:rPr>
              <a:t>当該ロットの</a:t>
            </a:r>
            <a:r>
              <a:rPr lang="ja-JP" altLang="en-US" dirty="0">
                <a:solidFill>
                  <a:srgbClr val="C00000"/>
                </a:solidFill>
              </a:rPr>
              <a:t>参考品において、溶出性試験が承認規格に適合しない結果が得られた</a:t>
            </a:r>
            <a:r>
              <a:rPr lang="ja-JP" altLang="en-US" dirty="0">
                <a:solidFill>
                  <a:schemeClr val="accent1">
                    <a:lumMod val="75000"/>
                  </a:schemeClr>
                </a:solidFill>
              </a:rPr>
              <a:t>ことから自主回収することといたしました。</a:t>
            </a:r>
            <a:endParaRPr lang="en-US" altLang="ja-JP" dirty="0">
              <a:solidFill>
                <a:schemeClr val="accent1">
                  <a:lumMod val="75000"/>
                </a:schemeClr>
              </a:solidFill>
            </a:endParaRPr>
          </a:p>
          <a:p>
            <a:pPr marL="0" indent="0">
              <a:buNone/>
            </a:pPr>
            <a:endParaRPr lang="ja-JP" altLang="en-US" sz="100" dirty="0">
              <a:solidFill>
                <a:schemeClr val="accent1">
                  <a:lumMod val="75000"/>
                </a:schemeClr>
              </a:solidFill>
            </a:endParaRPr>
          </a:p>
          <a:p>
            <a:pPr marL="0" indent="0">
              <a:buNone/>
            </a:pPr>
            <a:r>
              <a:rPr lang="en-US" altLang="ja-JP" dirty="0">
                <a:solidFill>
                  <a:schemeClr val="accent1">
                    <a:lumMod val="75000"/>
                  </a:schemeClr>
                </a:solidFill>
              </a:rPr>
              <a:t>4)</a:t>
            </a:r>
            <a:r>
              <a:rPr lang="ja-JP" altLang="en-US" dirty="0">
                <a:solidFill>
                  <a:schemeClr val="accent1">
                    <a:lumMod val="75000"/>
                  </a:schemeClr>
                </a:solidFill>
              </a:rPr>
              <a:t>当該ロットの</a:t>
            </a:r>
            <a:r>
              <a:rPr lang="ja-JP" altLang="en-US" dirty="0">
                <a:solidFill>
                  <a:srgbClr val="C00000"/>
                </a:solidFill>
              </a:rPr>
              <a:t>参考品において、溶出性試験が承認規格に適合しない結果が得られた</a:t>
            </a:r>
            <a:r>
              <a:rPr lang="ja-JP" altLang="en-US" dirty="0">
                <a:solidFill>
                  <a:schemeClr val="accent1">
                    <a:lumMod val="75000"/>
                  </a:schemeClr>
                </a:solidFill>
              </a:rPr>
              <a:t>ことから自主回収することといたしました。</a:t>
            </a:r>
            <a:endParaRPr lang="en-US" altLang="ja-JP" dirty="0">
              <a:solidFill>
                <a:schemeClr val="accent1">
                  <a:lumMod val="75000"/>
                </a:schemeClr>
              </a:solidFill>
            </a:endParaRPr>
          </a:p>
          <a:p>
            <a:pPr marL="0" indent="0">
              <a:buNone/>
            </a:pPr>
            <a:endParaRPr lang="en-US" altLang="ja-JP" sz="100" dirty="0">
              <a:solidFill>
                <a:schemeClr val="accent1">
                  <a:lumMod val="75000"/>
                </a:schemeClr>
              </a:solidFill>
            </a:endParaRPr>
          </a:p>
          <a:p>
            <a:pPr marL="0" indent="0">
              <a:buNone/>
            </a:pPr>
            <a:r>
              <a:rPr lang="en-US" altLang="ja-JP" dirty="0">
                <a:solidFill>
                  <a:schemeClr val="accent1">
                    <a:lumMod val="75000"/>
                  </a:schemeClr>
                </a:solidFill>
              </a:rPr>
              <a:t>5)</a:t>
            </a:r>
            <a:r>
              <a:rPr lang="ja-JP" altLang="en-US" dirty="0">
                <a:solidFill>
                  <a:schemeClr val="accent1">
                    <a:lumMod val="75000"/>
                  </a:schemeClr>
                </a:solidFill>
              </a:rPr>
              <a:t>当該ロットにおいて、</a:t>
            </a:r>
            <a:r>
              <a:rPr lang="ja-JP" altLang="en-US" dirty="0">
                <a:solidFill>
                  <a:srgbClr val="C00000"/>
                </a:solidFill>
              </a:rPr>
              <a:t>承認書に記載のない工程を実施していることが判明いたしました</a:t>
            </a:r>
            <a:r>
              <a:rPr lang="ja-JP" altLang="en-US" dirty="0">
                <a:solidFill>
                  <a:schemeClr val="accent1">
                    <a:lumMod val="75000"/>
                  </a:schemeClr>
                </a:solidFill>
              </a:rPr>
              <a:t>。品質に関する科学的妥当性を示すことは困難であると判断し、当該ロットにつきまして自主回収することといたしました。</a:t>
            </a:r>
            <a:endParaRPr lang="en-US" altLang="ja-JP" dirty="0">
              <a:solidFill>
                <a:schemeClr val="accent1">
                  <a:lumMod val="75000"/>
                </a:schemeClr>
              </a:solidFill>
            </a:endParaRPr>
          </a:p>
        </p:txBody>
      </p:sp>
    </p:spTree>
    <p:extLst>
      <p:ext uri="{BB962C8B-B14F-4D97-AF65-F5344CB8AC3E}">
        <p14:creationId xmlns:p14="http://schemas.microsoft.com/office/powerpoint/2010/main" val="307176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45719"/>
          </a:xfrm>
        </p:spPr>
        <p:txBody>
          <a:bodyPr>
            <a:noAutofit/>
          </a:bodyPr>
          <a:lstStyle/>
          <a:p>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45720"/>
            <a:ext cx="12191999" cy="6812280"/>
          </a:xfrm>
        </p:spPr>
        <p:txBody>
          <a:bodyPr>
            <a:noAutofit/>
          </a:bodyPr>
          <a:lstStyle/>
          <a:p>
            <a:pPr marL="0" indent="0">
              <a:buNone/>
            </a:pPr>
            <a:r>
              <a:rPr lang="ja-JP" altLang="en-US" dirty="0">
                <a:solidFill>
                  <a:schemeClr val="accent1">
                    <a:lumMod val="50000"/>
                  </a:schemeClr>
                </a:solidFill>
              </a:rPr>
              <a:t>疑問点</a:t>
            </a:r>
          </a:p>
          <a:p>
            <a:pPr marL="0" indent="0">
              <a:buNone/>
            </a:pPr>
            <a:r>
              <a:rPr lang="en-US" altLang="ja-JP" sz="3200" dirty="0">
                <a:solidFill>
                  <a:srgbClr val="2311D3"/>
                </a:solidFill>
              </a:rPr>
              <a:t>1)</a:t>
            </a:r>
            <a:r>
              <a:rPr lang="ja-JP" altLang="en-US" sz="3200" dirty="0">
                <a:solidFill>
                  <a:srgbClr val="2311D3"/>
                </a:solidFill>
              </a:rPr>
              <a:t>どんな書類の欠落なのでしょうか？　品質に問題なくても回収しています。またなぜこのロットだけなのでしょうか？</a:t>
            </a:r>
            <a:endParaRPr lang="en-US" altLang="ja-JP" sz="3200" dirty="0">
              <a:solidFill>
                <a:srgbClr val="2311D3"/>
              </a:solidFill>
            </a:endParaRPr>
          </a:p>
          <a:p>
            <a:pPr marL="0" indent="0">
              <a:buNone/>
            </a:pPr>
            <a:endParaRPr lang="en-US" altLang="ja-JP" sz="800" dirty="0">
              <a:solidFill>
                <a:srgbClr val="2311D3"/>
              </a:solidFill>
            </a:endParaRPr>
          </a:p>
          <a:p>
            <a:pPr marL="0" indent="0">
              <a:buNone/>
            </a:pPr>
            <a:r>
              <a:rPr lang="en-US" altLang="ja-JP" sz="3200" dirty="0">
                <a:solidFill>
                  <a:srgbClr val="2311D3"/>
                </a:solidFill>
              </a:rPr>
              <a:t>2)</a:t>
            </a:r>
            <a:r>
              <a:rPr lang="ja-JP" altLang="en-US" sz="3200" dirty="0">
                <a:solidFill>
                  <a:srgbClr val="2311D3"/>
                </a:solidFill>
              </a:rPr>
              <a:t>なぜ２ロットだけなのでしょうか？　このロットに限定する理由があるのでしょうか？</a:t>
            </a:r>
            <a:endParaRPr lang="en-US" altLang="ja-JP" sz="3200" dirty="0">
              <a:solidFill>
                <a:srgbClr val="2311D3"/>
              </a:solidFill>
            </a:endParaRPr>
          </a:p>
          <a:p>
            <a:pPr marL="0" indent="0">
              <a:buNone/>
            </a:pPr>
            <a:endParaRPr lang="ja-JP" altLang="en-US" sz="800" dirty="0">
              <a:solidFill>
                <a:srgbClr val="2311D3"/>
              </a:solidFill>
            </a:endParaRPr>
          </a:p>
          <a:p>
            <a:pPr marL="0" indent="0">
              <a:buNone/>
            </a:pPr>
            <a:r>
              <a:rPr lang="en-US" altLang="ja-JP" sz="3200" dirty="0">
                <a:solidFill>
                  <a:srgbClr val="2311D3"/>
                </a:solidFill>
              </a:rPr>
              <a:t>3)</a:t>
            </a:r>
            <a:r>
              <a:rPr lang="ja-JP" altLang="en-US" sz="3200" dirty="0">
                <a:solidFill>
                  <a:srgbClr val="2311D3"/>
                </a:solidFill>
              </a:rPr>
              <a:t>なぜ参考品を試験されたのでしょうか？　回収したロット以外は大丈夫でしょうか？　たまたま偶然入る確率もあります。</a:t>
            </a:r>
            <a:endParaRPr lang="en-US" altLang="ja-JP" sz="3200" dirty="0">
              <a:solidFill>
                <a:srgbClr val="2311D3"/>
              </a:solidFill>
            </a:endParaRPr>
          </a:p>
          <a:p>
            <a:pPr marL="0" indent="0">
              <a:buNone/>
            </a:pPr>
            <a:endParaRPr lang="ja-JP" altLang="en-US" sz="800" dirty="0">
              <a:solidFill>
                <a:srgbClr val="2311D3"/>
              </a:solidFill>
            </a:endParaRPr>
          </a:p>
          <a:p>
            <a:pPr marL="0" indent="0">
              <a:buNone/>
            </a:pPr>
            <a:r>
              <a:rPr lang="en-US" altLang="ja-JP" sz="3200" dirty="0">
                <a:solidFill>
                  <a:srgbClr val="2311D3"/>
                </a:solidFill>
              </a:rPr>
              <a:t>4)</a:t>
            </a:r>
            <a:r>
              <a:rPr lang="ja-JP" altLang="en-US" sz="3200" dirty="0">
                <a:solidFill>
                  <a:srgbClr val="2311D3"/>
                </a:solidFill>
              </a:rPr>
              <a:t>なぜ参考品を試験されたのでしょうか？　回収したロット以外は大丈夫でしょうか？　たまたま偶然入る確率もあります。</a:t>
            </a:r>
            <a:endParaRPr lang="en-US" altLang="ja-JP" sz="3200" dirty="0">
              <a:solidFill>
                <a:srgbClr val="2311D3"/>
              </a:solidFill>
            </a:endParaRPr>
          </a:p>
          <a:p>
            <a:pPr marL="0" indent="0">
              <a:buNone/>
            </a:pPr>
            <a:endParaRPr lang="en-US" altLang="ja-JP" sz="800" dirty="0">
              <a:solidFill>
                <a:srgbClr val="2311D3"/>
              </a:solidFill>
            </a:endParaRPr>
          </a:p>
          <a:p>
            <a:pPr marL="0" indent="0">
              <a:buNone/>
            </a:pPr>
            <a:r>
              <a:rPr lang="en-US" altLang="ja-JP" sz="3200" dirty="0">
                <a:solidFill>
                  <a:srgbClr val="2311D3"/>
                </a:solidFill>
              </a:rPr>
              <a:t>5)</a:t>
            </a:r>
            <a:r>
              <a:rPr lang="ja-JP" altLang="en-US" sz="3200" dirty="0">
                <a:solidFill>
                  <a:srgbClr val="2311D3"/>
                </a:solidFill>
              </a:rPr>
              <a:t>製剤で承認書記載のない工程を行うことはまずはあり得ないのですが、どんなことなのでしょう？　また、このロットだけとは？</a:t>
            </a:r>
            <a:endParaRPr lang="en-US" altLang="ja-JP" sz="3200" dirty="0">
              <a:solidFill>
                <a:srgbClr val="2311D3"/>
              </a:solidFill>
            </a:endParaRPr>
          </a:p>
        </p:txBody>
      </p:sp>
    </p:spTree>
    <p:extLst>
      <p:ext uri="{BB962C8B-B14F-4D97-AF65-F5344CB8AC3E}">
        <p14:creationId xmlns:p14="http://schemas.microsoft.com/office/powerpoint/2010/main" val="19918782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2427</TotalTime>
  <Words>475</Words>
  <Application>Microsoft Office PowerPoint</Application>
  <PresentationFormat>ワイド画面</PresentationFormat>
  <Paragraphs>27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テーマ</vt:lpstr>
      <vt:lpstr>販売名　タムスロシン塩酸塩カプセル0.2mg「日医工」　製品回収                 ニチコデ配合散                バラシクロビル顆粒50%「日医工」                プラバスタチンナトリウム錠10mg「日医工」                ホスホマイシンカルシウムカプセル500mg「日医工」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229</cp:revision>
  <dcterms:created xsi:type="dcterms:W3CDTF">2015-03-05T03:29:01Z</dcterms:created>
  <dcterms:modified xsi:type="dcterms:W3CDTF">2020-11-10T00:55:52Z</dcterms:modified>
</cp:coreProperties>
</file>