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65" d="100"/>
          <a:sy n="65" d="100"/>
        </p:scale>
        <p:origin x="106" y="7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2020/10/22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2020/10/22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2020/10/22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2020/10/22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2020/10/22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2020/10/22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2020/10/22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40080"/>
          </a:xfrm>
        </p:spPr>
        <p:txBody>
          <a:bodyPr>
            <a:noAutofit/>
          </a:bodyPr>
          <a:lstStyle/>
          <a:p>
            <a:r>
              <a:rPr lang="ja-JP" altLang="en-US" sz="3200" dirty="0">
                <a:sym typeface="Wingdings" panose="05000000000000000000" pitchFamily="2" charset="2"/>
              </a:rPr>
              <a:t>販売名　アプレゾリン錠５０ｍｇ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524656"/>
            <a:ext cx="12191999" cy="6333344"/>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ja-JP" altLang="en-US" dirty="0">
                <a:solidFill>
                  <a:schemeClr val="tx2">
                    <a:lumMod val="50000"/>
                  </a:schemeClr>
                </a:solidFill>
              </a:rPr>
              <a:t>４　　　　　　　　６２６</a:t>
            </a:r>
            <a:r>
              <a:rPr lang="zh-TW" altLang="en-US" dirty="0">
                <a:solidFill>
                  <a:schemeClr val="tx2">
                    <a:lumMod val="50000"/>
                  </a:schemeClr>
                </a:solidFill>
              </a:rPr>
              <a:t>個</a:t>
            </a:r>
            <a:r>
              <a:rPr lang="ja-JP" altLang="en-US" dirty="0">
                <a:solidFill>
                  <a:schemeClr val="tx2">
                    <a:lumMod val="50000"/>
                  </a:schemeClr>
                </a:solidFill>
              </a:rPr>
              <a:t>　　　　　２０１９</a:t>
            </a:r>
            <a:r>
              <a:rPr lang="zh-TW" altLang="en-US" dirty="0">
                <a:solidFill>
                  <a:schemeClr val="tx2">
                    <a:lumMod val="50000"/>
                  </a:schemeClr>
                </a:solidFill>
              </a:rPr>
              <a:t>年</a:t>
            </a:r>
            <a:r>
              <a:rPr lang="ja-JP" altLang="en-US" dirty="0">
                <a:solidFill>
                  <a:schemeClr val="tx2">
                    <a:lumMod val="50000"/>
                  </a:schemeClr>
                </a:solidFill>
              </a:rPr>
              <a:t>５</a:t>
            </a:r>
            <a:r>
              <a:rPr lang="zh-TW" altLang="en-US" dirty="0">
                <a:solidFill>
                  <a:schemeClr val="tx2">
                    <a:lumMod val="50000"/>
                  </a:schemeClr>
                </a:solidFill>
              </a:rPr>
              <a:t>月</a:t>
            </a:r>
            <a:r>
              <a:rPr lang="ja-JP" altLang="en-US" dirty="0">
                <a:solidFill>
                  <a:schemeClr val="tx2">
                    <a:lumMod val="50000"/>
                  </a:schemeClr>
                </a:solidFill>
              </a:rPr>
              <a:t>１５</a:t>
            </a:r>
            <a:r>
              <a:rPr lang="zh-TW" altLang="en-US" dirty="0">
                <a:solidFill>
                  <a:schemeClr val="tx2">
                    <a:lumMod val="50000"/>
                  </a:schemeClr>
                </a:solidFill>
              </a:rPr>
              <a:t>日～</a:t>
            </a:r>
            <a:r>
              <a:rPr lang="ja-JP" altLang="en-US" dirty="0">
                <a:solidFill>
                  <a:schemeClr val="tx2">
                    <a:lumMod val="50000"/>
                  </a:schemeClr>
                </a:solidFill>
              </a:rPr>
              <a:t>２０２０</a:t>
            </a:r>
            <a:r>
              <a:rPr lang="zh-TW" altLang="en-US" dirty="0">
                <a:solidFill>
                  <a:schemeClr val="tx2">
                    <a:lumMod val="50000"/>
                  </a:schemeClr>
                </a:solidFill>
              </a:rPr>
              <a:t>年</a:t>
            </a:r>
            <a:r>
              <a:rPr lang="ja-JP" altLang="en-US" dirty="0">
                <a:solidFill>
                  <a:schemeClr val="tx2">
                    <a:lumMod val="50000"/>
                  </a:schemeClr>
                </a:solidFill>
              </a:rPr>
              <a:t>１０</a:t>
            </a:r>
            <a:r>
              <a:rPr lang="zh-TW" altLang="en-US" dirty="0">
                <a:solidFill>
                  <a:schemeClr val="tx2">
                    <a:lumMod val="50000"/>
                  </a:schemeClr>
                </a:solidFill>
              </a:rPr>
              <a:t>月</a:t>
            </a:r>
            <a:r>
              <a:rPr lang="ja-JP" altLang="en-US" dirty="0">
                <a:solidFill>
                  <a:schemeClr val="tx2">
                    <a:lumMod val="50000"/>
                  </a:schemeClr>
                </a:solidFill>
              </a:rPr>
              <a:t>１５</a:t>
            </a:r>
            <a:r>
              <a:rPr lang="zh-TW" altLang="en-US" dirty="0">
                <a:solidFill>
                  <a:schemeClr val="tx2">
                    <a:lumMod val="50000"/>
                  </a:schemeClr>
                </a:solidFill>
              </a:rPr>
              <a:t>日</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a:t>
            </a:r>
            <a:r>
              <a:rPr lang="en-US" altLang="ja-JP" dirty="0">
                <a:solidFill>
                  <a:schemeClr val="accent5">
                    <a:lumMod val="75000"/>
                  </a:schemeClr>
                </a:solidFill>
              </a:rPr>
              <a:t>10</a:t>
            </a:r>
            <a:r>
              <a:rPr lang="ja-JP" altLang="en-US" dirty="0">
                <a:solidFill>
                  <a:schemeClr val="accent5">
                    <a:lumMod val="75000"/>
                  </a:schemeClr>
                </a:solidFill>
              </a:rPr>
              <a:t>月２２日</a:t>
            </a:r>
          </a:p>
          <a:p>
            <a:pPr marL="0" indent="0">
              <a:buNone/>
            </a:pPr>
            <a:r>
              <a:rPr lang="ja-JP" altLang="en-US" dirty="0"/>
              <a:t>この度、アプレゾリン錠</a:t>
            </a:r>
            <a:r>
              <a:rPr lang="en-US" altLang="ja-JP" dirty="0"/>
              <a:t>50mg</a:t>
            </a:r>
            <a:r>
              <a:rPr lang="ja-JP" altLang="en-US" dirty="0"/>
              <a:t>の定期安定性試験（ロット番号</a:t>
            </a:r>
            <a:r>
              <a:rPr lang="en-US" altLang="ja-JP" dirty="0"/>
              <a:t>J0005</a:t>
            </a:r>
            <a:r>
              <a:rPr lang="ja-JP" altLang="en-US" dirty="0"/>
              <a:t>の</a:t>
            </a:r>
            <a:r>
              <a:rPr lang="en-US" altLang="ja-JP" dirty="0"/>
              <a:t>24</a:t>
            </a:r>
            <a:r>
              <a:rPr lang="ja-JP" altLang="en-US" dirty="0"/>
              <a:t>箇月）の溶出試験において、承認規格に適合しない結果が得られました。また、更に調査を進めたところロット番号</a:t>
            </a:r>
            <a:r>
              <a:rPr lang="en-US" altLang="ja-JP" dirty="0"/>
              <a:t>J0006</a:t>
            </a:r>
            <a:r>
              <a:rPr lang="ja-JP" altLang="en-US" dirty="0"/>
              <a:t>においても、使用期限内に溶出試験の承認規格を確保できない可能性が否定できないことが判明いたしました。</a:t>
            </a:r>
          </a:p>
          <a:p>
            <a:pPr marL="0" indent="0">
              <a:buNone/>
            </a:pPr>
            <a:r>
              <a:rPr lang="ja-JP" altLang="en-US" dirty="0"/>
              <a:t>そのため、アプレゾリン錠</a:t>
            </a:r>
            <a:r>
              <a:rPr lang="en-US" altLang="ja-JP" dirty="0"/>
              <a:t>50mg (1000</a:t>
            </a:r>
            <a:r>
              <a:rPr lang="ja-JP" altLang="en-US" dirty="0"/>
              <a:t>錠</a:t>
            </a:r>
            <a:r>
              <a:rPr lang="en-US" altLang="ja-JP" dirty="0"/>
              <a:t>(PTP)</a:t>
            </a:r>
            <a:r>
              <a:rPr lang="ja-JP" altLang="en-US" dirty="0"/>
              <a:t>、</a:t>
            </a:r>
            <a:r>
              <a:rPr lang="en-US" altLang="ja-JP" dirty="0"/>
              <a:t>250</a:t>
            </a:r>
            <a:r>
              <a:rPr lang="ja-JP" altLang="en-US" dirty="0"/>
              <a:t>錠バラ</a:t>
            </a:r>
            <a:r>
              <a:rPr lang="en-US" altLang="ja-JP" dirty="0"/>
              <a:t>)</a:t>
            </a:r>
            <a:r>
              <a:rPr lang="ja-JP" altLang="en-US" dirty="0"/>
              <a:t>のロット番号：</a:t>
            </a:r>
            <a:r>
              <a:rPr lang="en-US" altLang="ja-JP" dirty="0"/>
              <a:t>J0005</a:t>
            </a:r>
            <a:r>
              <a:rPr lang="ja-JP" altLang="en-US" dirty="0"/>
              <a:t>及び</a:t>
            </a:r>
            <a:r>
              <a:rPr lang="en-US" altLang="ja-JP" dirty="0"/>
              <a:t>J0006</a:t>
            </a:r>
            <a:r>
              <a:rPr lang="ja-JP" altLang="en-US" dirty="0"/>
              <a:t>を自主回収することといたしました。</a:t>
            </a: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前までは出荷した全ロット回収でしたが、最近はその意味ないことに気づかれて製品回収は限定的になってきているようです。</a:t>
            </a:r>
            <a:endParaRPr lang="en-US" altLang="ja-JP" dirty="0">
              <a:solidFill>
                <a:srgbClr val="C00000"/>
              </a:solidFill>
            </a:endParaRPr>
          </a:p>
          <a:p>
            <a:pPr marL="0" indent="0">
              <a:buNone/>
            </a:pP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2346</TotalTime>
  <Words>161</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アプレゾリン錠５０ｍｇ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221</cp:revision>
  <dcterms:created xsi:type="dcterms:W3CDTF">2015-03-05T03:29:01Z</dcterms:created>
  <dcterms:modified xsi:type="dcterms:W3CDTF">2020-10-22T09:08:22Z</dcterms:modified>
</cp:coreProperties>
</file>