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795" autoAdjust="0"/>
    <p:restoredTop sz="94660"/>
  </p:normalViewPr>
  <p:slideViewPr>
    <p:cSldViewPr snapToGrid="0">
      <p:cViewPr varScale="1">
        <p:scale>
          <a:sx n="45" d="100"/>
          <a:sy n="45" d="100"/>
        </p:scale>
        <p:origin x="78"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2015/9/18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2015/9/18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smtClean="0"/>
              <a:t>販売名</a:t>
            </a:r>
            <a:r>
              <a:rPr lang="ja-JP" altLang="en-US" sz="3600" dirty="0">
                <a:sym typeface="Wingdings" panose="05000000000000000000" pitchFamily="2" charset="2"/>
              </a:rPr>
              <a:t>　</a:t>
            </a:r>
            <a:r>
              <a:rPr lang="ja-JP" altLang="en-US" sz="3600" dirty="0">
                <a:sym typeface="Wingdings" panose="05000000000000000000" pitchFamily="2" charset="2"/>
              </a:rPr>
              <a:t>ペロスピロン塩酸塩錠</a:t>
            </a:r>
            <a:r>
              <a:rPr lang="en-US" altLang="ja-JP" sz="3600" dirty="0">
                <a:sym typeface="Wingdings" panose="05000000000000000000" pitchFamily="2" charset="2"/>
              </a:rPr>
              <a:t>16mg</a:t>
            </a:r>
            <a:r>
              <a:rPr lang="ja-JP" altLang="en-US" sz="3600" dirty="0">
                <a:sym typeface="Wingdings" panose="05000000000000000000" pitchFamily="2" charset="2"/>
              </a:rPr>
              <a:t>「アメル</a:t>
            </a:r>
            <a:r>
              <a:rPr lang="ja-JP" altLang="en-US" sz="3600" dirty="0" smtClean="0">
                <a:sym typeface="Wingdings" panose="05000000000000000000" pitchFamily="2" charset="2"/>
              </a:rPr>
              <a:t>」</a:t>
            </a:r>
            <a:r>
              <a:rPr lang="ja-JP" altLang="en-US" sz="3600" dirty="0">
                <a:sym typeface="Wingdings" panose="05000000000000000000" pitchFamily="2" charset="2"/>
              </a:rPr>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a:t>
            </a:r>
            <a:r>
              <a:rPr lang="ja-JP" altLang="en-US" sz="3200" b="1" dirty="0" smtClean="0">
                <a:solidFill>
                  <a:srgbClr val="002060"/>
                </a:solidFill>
              </a:rPr>
              <a:t>時期　　</a:t>
            </a:r>
            <a:endParaRPr lang="ja-JP" altLang="en-US" dirty="0"/>
          </a:p>
          <a:p>
            <a:pPr marL="0" indent="0">
              <a:buNone/>
            </a:pPr>
            <a:r>
              <a:rPr lang="ja-JP" altLang="en-US" dirty="0" smtClean="0"/>
              <a:t>対象ロット　</a:t>
            </a:r>
            <a:r>
              <a:rPr lang="ja-JP" altLang="en-US" dirty="0" smtClean="0"/>
              <a:t>１ロット</a:t>
            </a:r>
            <a:endParaRPr lang="en-US" altLang="ja-JP" dirty="0"/>
          </a:p>
          <a:p>
            <a:pPr marL="0" indent="0">
              <a:buNone/>
            </a:pPr>
            <a:r>
              <a:rPr lang="ja-JP" altLang="en-US" dirty="0" smtClean="0"/>
              <a:t>数量：　</a:t>
            </a:r>
            <a:r>
              <a:rPr lang="ja-JP" altLang="en-US" dirty="0" smtClean="0"/>
              <a:t>４１５箱</a:t>
            </a:r>
            <a:endParaRPr lang="ja-JP" altLang="en-US" dirty="0"/>
          </a:p>
          <a:p>
            <a:pPr marL="0" indent="0">
              <a:buNone/>
            </a:pPr>
            <a:r>
              <a:rPr lang="ja-JP" altLang="en-US" dirty="0"/>
              <a:t>市場出荷時期</a:t>
            </a:r>
            <a:r>
              <a:rPr lang="ja-JP" altLang="en-US" dirty="0" smtClean="0"/>
              <a:t>：　</a:t>
            </a:r>
            <a:endParaRPr lang="en-US" altLang="ja-JP" dirty="0" smtClean="0"/>
          </a:p>
          <a:p>
            <a:pPr marL="0" indent="0">
              <a:buNone/>
            </a:pPr>
            <a:r>
              <a:rPr lang="ja-JP" altLang="en-US" dirty="0" smtClean="0"/>
              <a:t>平成</a:t>
            </a:r>
            <a:r>
              <a:rPr lang="ja-JP" altLang="en-US" dirty="0" smtClean="0"/>
              <a:t>２７年８月３日</a:t>
            </a:r>
            <a:r>
              <a:rPr lang="ja-JP" altLang="en-US" dirty="0" smtClean="0"/>
              <a:t>～平成２７年</a:t>
            </a:r>
            <a:r>
              <a:rPr lang="ja-JP" altLang="en-US" dirty="0" smtClean="0"/>
              <a:t>９月１０日</a:t>
            </a: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2995"/>
            <a:ext cx="12192000" cy="436605"/>
          </a:xfrm>
        </p:spPr>
        <p:txBody>
          <a:bodyPr>
            <a:normAutofit fontScale="90000"/>
          </a:bodyPr>
          <a:lstStyle/>
          <a:p>
            <a:r>
              <a:rPr lang="ja-JP" altLang="en-US" sz="3600" dirty="0"/>
              <a:t>販売名</a:t>
            </a:r>
            <a:r>
              <a:rPr lang="ja-JP" altLang="en-US" sz="3600" dirty="0" smtClean="0"/>
              <a:t>：　</a:t>
            </a:r>
            <a:r>
              <a:rPr lang="ja-JP" altLang="en-US" sz="3200" dirty="0"/>
              <a:t>ペロスピロン塩酸塩錠</a:t>
            </a:r>
            <a:r>
              <a:rPr lang="en-US" altLang="ja-JP" sz="3200" dirty="0"/>
              <a:t>16mg</a:t>
            </a:r>
            <a:r>
              <a:rPr lang="ja-JP" altLang="en-US" sz="3200" dirty="0"/>
              <a:t>「アメル」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8680"/>
            <a:ext cx="12191999" cy="5989320"/>
          </a:xfrm>
        </p:spPr>
        <p:txBody>
          <a:bodyPr>
            <a:normAutofit fontScale="92500" lnSpcReduction="100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年９月</a:t>
            </a:r>
            <a:r>
              <a:rPr lang="en-US" altLang="ja-JP" dirty="0" smtClean="0"/>
              <a:t>15</a:t>
            </a:r>
            <a:r>
              <a:rPr lang="ja-JP" altLang="en-US" dirty="0" smtClean="0"/>
              <a:t>日</a:t>
            </a:r>
            <a:endParaRPr lang="ja-JP" altLang="en-US" dirty="0"/>
          </a:p>
          <a:p>
            <a:pPr marL="0" indent="0">
              <a:buNone/>
            </a:pPr>
            <a:r>
              <a:rPr lang="ja-JP" altLang="en-US" sz="3400" dirty="0"/>
              <a:t>製造中のロットの中間製品試験を実施したところ、溶出率が規格外となりました。原薬の粒子径が通常よりも</a:t>
            </a:r>
            <a:r>
              <a:rPr lang="ja-JP" altLang="en-US" sz="3400" dirty="0" smtClean="0"/>
              <a:t>大きい</a:t>
            </a:r>
            <a:r>
              <a:rPr lang="ja-JP" altLang="en-US" sz="3400" dirty="0"/>
              <a:t>ことに起因すると推察致し、同ロットの原薬を用いた製品であるロット</a:t>
            </a:r>
            <a:r>
              <a:rPr lang="en-US" altLang="ja-JP" sz="3400" dirty="0"/>
              <a:t>1506</a:t>
            </a:r>
            <a:r>
              <a:rPr lang="ja-JP" altLang="en-US" sz="3400" dirty="0"/>
              <a:t>の参考品について溶出性を</a:t>
            </a:r>
            <a:r>
              <a:rPr lang="ja-JP" altLang="en-US" sz="3400" dirty="0" smtClean="0"/>
              <a:t>確認した</a:t>
            </a:r>
            <a:r>
              <a:rPr lang="ja-JP" altLang="en-US" sz="3400" dirty="0"/>
              <a:t>ところ、規格（溶出試験開始</a:t>
            </a:r>
            <a:r>
              <a:rPr lang="en-US" altLang="ja-JP" sz="3400" dirty="0"/>
              <a:t>30</a:t>
            </a:r>
            <a:r>
              <a:rPr lang="ja-JP" altLang="en-US" sz="3400" dirty="0"/>
              <a:t>分後、</a:t>
            </a:r>
            <a:r>
              <a:rPr lang="en-US" altLang="ja-JP" sz="3400" dirty="0"/>
              <a:t>80</a:t>
            </a:r>
            <a:r>
              <a:rPr lang="ja-JP" altLang="en-US" sz="3400" dirty="0"/>
              <a:t>％以上）外という結果（</a:t>
            </a:r>
            <a:r>
              <a:rPr lang="en-US" altLang="ja-JP" sz="3400" dirty="0"/>
              <a:t>6</a:t>
            </a:r>
            <a:r>
              <a:rPr lang="ja-JP" altLang="en-US" sz="3400" dirty="0"/>
              <a:t>錠中</a:t>
            </a:r>
            <a:r>
              <a:rPr lang="en-US" altLang="ja-JP" sz="3400" dirty="0"/>
              <a:t>4</a:t>
            </a:r>
            <a:r>
              <a:rPr lang="ja-JP" altLang="en-US" sz="3400" dirty="0"/>
              <a:t>錠において</a:t>
            </a:r>
            <a:r>
              <a:rPr lang="en-US" altLang="ja-JP" sz="3400" dirty="0"/>
              <a:t>78</a:t>
            </a:r>
            <a:r>
              <a:rPr lang="ja-JP" altLang="en-US" sz="3400" dirty="0"/>
              <a:t>～</a:t>
            </a:r>
            <a:r>
              <a:rPr lang="en-US" altLang="ja-JP" sz="3400" dirty="0"/>
              <a:t>79</a:t>
            </a:r>
            <a:r>
              <a:rPr lang="ja-JP" altLang="en-US" sz="3400" dirty="0"/>
              <a:t>％）が</a:t>
            </a:r>
            <a:r>
              <a:rPr lang="ja-JP" altLang="en-US" sz="3400" dirty="0" smtClean="0"/>
              <a:t>得られました</a:t>
            </a:r>
            <a:r>
              <a:rPr lang="ja-JP" altLang="en-US" sz="3400" dirty="0"/>
              <a:t>ことから、本ロットを自主回収することといたしました</a:t>
            </a:r>
            <a:r>
              <a:rPr lang="ja-JP" altLang="en-US" sz="3400" dirty="0" smtClean="0"/>
              <a:t>。</a:t>
            </a:r>
            <a:endParaRPr lang="ja-JP" altLang="en-US" dirty="0"/>
          </a:p>
          <a:p>
            <a:pPr marL="0" indent="0">
              <a:buNone/>
            </a:pPr>
            <a:r>
              <a:rPr lang="ja-JP" altLang="en-US" sz="3200" b="1" dirty="0" smtClean="0">
                <a:solidFill>
                  <a:schemeClr val="accent5">
                    <a:lumMod val="50000"/>
                  </a:schemeClr>
                </a:solidFill>
              </a:rPr>
              <a:t>危惧</a:t>
            </a:r>
            <a:r>
              <a:rPr lang="ja-JP" altLang="en-US" sz="3200" b="1" dirty="0">
                <a:solidFill>
                  <a:schemeClr val="accent5">
                    <a:lumMod val="50000"/>
                  </a:schemeClr>
                </a:solidFill>
              </a:rPr>
              <a:t>される具体的な健康被害</a:t>
            </a:r>
          </a:p>
          <a:p>
            <a:pPr marL="0" indent="0">
              <a:buNone/>
            </a:pPr>
            <a:r>
              <a:rPr lang="ja-JP" altLang="en-US" dirty="0"/>
              <a:t>溶出の遅延により体内への吸収の遅れが生じる可能性が考えられます。しかしながら、含量が規格内である</a:t>
            </a:r>
            <a:r>
              <a:rPr lang="ja-JP" altLang="en-US" dirty="0" smtClean="0"/>
              <a:t>ことから</a:t>
            </a:r>
            <a:r>
              <a:rPr lang="ja-JP" altLang="en-US" dirty="0"/>
              <a:t>、本回収理由に起因する副作用等の重篤な健康被害が発生する可能性はないと考えます</a:t>
            </a:r>
            <a:r>
              <a:rPr lang="ja-JP" altLang="en-US" dirty="0" smtClean="0"/>
              <a:t>。なお</a:t>
            </a:r>
            <a:r>
              <a:rPr lang="ja-JP" altLang="en-US" dirty="0"/>
              <a:t>、現在までに本回収理由による健康被害の報告は受けておりません</a:t>
            </a:r>
            <a:r>
              <a:rPr lang="ja-JP" altLang="en-US" dirty="0" smtClean="0"/>
              <a:t>。</a:t>
            </a:r>
            <a:endParaRPr lang="ja-JP" altLang="en-US" dirty="0"/>
          </a:p>
          <a:p>
            <a:pPr marL="0" indent="0">
              <a:buNone/>
            </a:pPr>
            <a:r>
              <a:rPr lang="ja-JP" altLang="en-US" dirty="0" smtClean="0"/>
              <a:t>⇒</a:t>
            </a:r>
            <a:endParaRPr lang="en-US" altLang="ja-JP" dirty="0" smtClean="0"/>
          </a:p>
          <a:p>
            <a:pPr marL="0" indent="0">
              <a:buNone/>
            </a:pPr>
            <a:r>
              <a:rPr lang="ja-JP" altLang="en-US" sz="3400" dirty="0" smtClean="0"/>
              <a:t>子の薬剤は通常も１～２錠規格外が出ていたのではないだろうか？</a:t>
            </a:r>
            <a:endParaRPr lang="en-US" altLang="ja-JP" sz="34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TotalTime>
  <Words>12</Words>
  <Application>Microsoft Office PowerPoint</Application>
  <PresentationFormat>ワイド画面</PresentationFormat>
  <Paragraphs>13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ペロスピロン塩酸塩錠16mg「アメル」　 製品回収</vt:lpstr>
      <vt:lpstr>販売名：　ペロスピロン塩酸塩錠16mg「アメル」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35</cp:revision>
  <dcterms:created xsi:type="dcterms:W3CDTF">2015-03-05T03:29:01Z</dcterms:created>
  <dcterms:modified xsi:type="dcterms:W3CDTF">2015-09-18T05:07:41Z</dcterms:modified>
</cp:coreProperties>
</file>