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2" d="100"/>
          <a:sy n="52" d="100"/>
        </p:scale>
        <p:origin x="58" y="96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2020/10/14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2020/10/14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2020/10/14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2020/10/14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2020/10/14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2020/10/14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2020/10/14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info.pmda.go.jp/rgo/MainServlet?recallno=2-9696"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12192000" cy="7123471"/>
          </a:xfrm>
        </p:spPr>
        <p:txBody>
          <a:bodyPr>
            <a:noAutofit/>
          </a:bodyPr>
          <a:lstStyle/>
          <a:p>
            <a:r>
              <a:rPr lang="ja-JP" altLang="en-US" sz="2800" dirty="0">
                <a:sym typeface="Wingdings" panose="05000000000000000000" pitchFamily="2" charset="2"/>
              </a:rPr>
              <a:t>販売名 </a:t>
            </a:r>
            <a:r>
              <a:rPr lang="en-US" altLang="ja-JP" sz="2800" dirty="0">
                <a:sym typeface="Wingdings" panose="05000000000000000000" pitchFamily="2" charset="2"/>
              </a:rPr>
              <a:t>(1)</a:t>
            </a:r>
            <a:r>
              <a:rPr lang="ja-JP" altLang="en-US" sz="2800" dirty="0">
                <a:sym typeface="Wingdings" panose="05000000000000000000" pitchFamily="2" charset="2"/>
              </a:rPr>
              <a:t>強力バロネス　　　　　　　 </a:t>
            </a:r>
            <a:r>
              <a:rPr lang="en-US" altLang="ja-JP" sz="2800" dirty="0">
                <a:sym typeface="Wingdings" panose="05000000000000000000" pitchFamily="2" charset="2"/>
              </a:rPr>
              <a:t>(2)</a:t>
            </a:r>
            <a:r>
              <a:rPr lang="ja-JP" altLang="en-US" sz="2800" dirty="0">
                <a:sym typeface="Wingdings" panose="05000000000000000000" pitchFamily="2" charset="2"/>
              </a:rPr>
              <a:t>コフハイドリン液</a:t>
            </a:r>
            <a:r>
              <a:rPr lang="en-US" altLang="ja-JP" sz="2800" dirty="0">
                <a:sym typeface="Wingdings" panose="05000000000000000000" pitchFamily="2" charset="2"/>
              </a:rPr>
              <a:t>N</a:t>
            </a:r>
            <a:br>
              <a:rPr lang="en-US" altLang="ja-JP"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(3)</a:t>
            </a:r>
            <a:r>
              <a:rPr lang="ja-JP" altLang="en-US" sz="2800" dirty="0">
                <a:sym typeface="Wingdings" panose="05000000000000000000" pitchFamily="2" charset="2"/>
              </a:rPr>
              <a:t>小児用チルダンかぜシロップＳ　 </a:t>
            </a:r>
            <a:r>
              <a:rPr lang="en-US" altLang="ja-JP" sz="2800" dirty="0">
                <a:sym typeface="Wingdings" panose="05000000000000000000" pitchFamily="2" charset="2"/>
              </a:rPr>
              <a:t>(4)</a:t>
            </a:r>
            <a:r>
              <a:rPr lang="ja-JP" altLang="en-US" sz="2800" dirty="0">
                <a:sym typeface="Wingdings" panose="05000000000000000000" pitchFamily="2" charset="2"/>
              </a:rPr>
              <a:t>小児用チルダンかぜシロッププラス</a:t>
            </a:r>
            <a:br>
              <a:rPr lang="ja-JP" altLang="en-US"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(5)</a:t>
            </a:r>
            <a:r>
              <a:rPr lang="ja-JP" altLang="en-US" sz="2800" dirty="0">
                <a:sym typeface="Wingdings" panose="05000000000000000000" pitchFamily="2" charset="2"/>
              </a:rPr>
              <a:t>小児用チルダンせきどめシロップ「</a:t>
            </a:r>
            <a:r>
              <a:rPr lang="en-US" altLang="ja-JP" sz="2800" dirty="0">
                <a:sym typeface="Wingdings" panose="05000000000000000000" pitchFamily="2" charset="2"/>
              </a:rPr>
              <a:t>S</a:t>
            </a:r>
            <a:r>
              <a:rPr lang="ja-JP" altLang="en-US" sz="2800" dirty="0">
                <a:sym typeface="Wingdings" panose="05000000000000000000" pitchFamily="2" charset="2"/>
              </a:rPr>
              <a:t>」</a:t>
            </a:r>
            <a:br>
              <a:rPr lang="ja-JP" altLang="en-US"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(6)</a:t>
            </a:r>
            <a:r>
              <a:rPr lang="ja-JP" altLang="en-US" sz="2800" dirty="0">
                <a:sym typeface="Wingdings" panose="05000000000000000000" pitchFamily="2" charset="2"/>
              </a:rPr>
              <a:t>小児用チルダンせきどめシロッププラス</a:t>
            </a:r>
            <a:br>
              <a:rPr lang="ja-JP" altLang="en-US"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(7)</a:t>
            </a:r>
            <a:r>
              <a:rPr lang="ja-JP" altLang="en-US" sz="2800" dirty="0">
                <a:sym typeface="Wingdings" panose="05000000000000000000" pitchFamily="2" charset="2"/>
              </a:rPr>
              <a:t>小児用チルダン鼻炎シロップＳ　 </a:t>
            </a:r>
            <a:r>
              <a:rPr lang="en-US" altLang="ja-JP" sz="2800" dirty="0">
                <a:sym typeface="Wingdings" panose="05000000000000000000" pitchFamily="2" charset="2"/>
              </a:rPr>
              <a:t>(8)</a:t>
            </a:r>
            <a:r>
              <a:rPr lang="ja-JP" altLang="en-US" sz="2800" dirty="0">
                <a:sym typeface="Wingdings" panose="05000000000000000000" pitchFamily="2" charset="2"/>
              </a:rPr>
              <a:t>新エルケルＳ小児用　</a:t>
            </a:r>
            <a:br>
              <a:rPr lang="en-US" altLang="ja-JP"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(9)</a:t>
            </a:r>
            <a:r>
              <a:rPr lang="ja-JP" altLang="en-US" sz="2800" dirty="0">
                <a:sym typeface="Wingdings" panose="05000000000000000000" pitchFamily="2" charset="2"/>
              </a:rPr>
              <a:t>新ハイドリンＳ小児用　　　　　 </a:t>
            </a:r>
            <a:r>
              <a:rPr lang="en-US" altLang="ja-JP" sz="2800" dirty="0">
                <a:sym typeface="Wingdings" panose="05000000000000000000" pitchFamily="2" charset="2"/>
              </a:rPr>
              <a:t>(10)</a:t>
            </a:r>
            <a:r>
              <a:rPr lang="ja-JP" altLang="en-US" sz="2800" dirty="0">
                <a:sym typeface="Wingdings" panose="05000000000000000000" pitchFamily="2" charset="2"/>
              </a:rPr>
              <a:t>新ブロトリンＡ液</a:t>
            </a:r>
            <a:br>
              <a:rPr lang="en-US" altLang="ja-JP"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(11)</a:t>
            </a:r>
            <a:r>
              <a:rPr lang="ja-JP" altLang="en-US" sz="2800" dirty="0">
                <a:sym typeface="Wingdings" panose="05000000000000000000" pitchFamily="2" charset="2"/>
              </a:rPr>
              <a:t>コフハイドリンせきどめシロップ　 </a:t>
            </a:r>
            <a:r>
              <a:rPr lang="en-US" altLang="ja-JP" sz="2800" dirty="0">
                <a:sym typeface="Wingdings" panose="05000000000000000000" pitchFamily="2" charset="2"/>
              </a:rPr>
              <a:t>(12)</a:t>
            </a:r>
            <a:r>
              <a:rPr lang="ja-JP" altLang="en-US" sz="2800" dirty="0">
                <a:sym typeface="Wingdings" panose="05000000000000000000" pitchFamily="2" charset="2"/>
              </a:rPr>
              <a:t>ニシミドン液小児用</a:t>
            </a:r>
            <a:br>
              <a:rPr lang="en-US" altLang="ja-JP"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(13)</a:t>
            </a:r>
            <a:r>
              <a:rPr lang="ja-JP" altLang="en-US" sz="2800" dirty="0">
                <a:sym typeface="Wingdings" panose="05000000000000000000" pitchFamily="2" charset="2"/>
              </a:rPr>
              <a:t>ニッシン浣腸</a:t>
            </a:r>
            <a:r>
              <a:rPr lang="en-US" altLang="ja-JP" sz="2800" dirty="0">
                <a:sym typeface="Wingdings" panose="05000000000000000000" pitchFamily="2" charset="2"/>
              </a:rPr>
              <a:t>30</a:t>
            </a:r>
            <a:r>
              <a:rPr lang="ja-JP" altLang="en-US" sz="2800" dirty="0">
                <a:sym typeface="Wingdings" panose="05000000000000000000" pitchFamily="2" charset="2"/>
              </a:rPr>
              <a:t>　　 </a:t>
            </a:r>
            <a:r>
              <a:rPr lang="en-US" altLang="ja-JP" sz="2800" dirty="0">
                <a:sym typeface="Wingdings" panose="05000000000000000000" pitchFamily="2" charset="2"/>
              </a:rPr>
              <a:t>(14)</a:t>
            </a:r>
            <a:r>
              <a:rPr lang="ja-JP" altLang="en-US" sz="2800" dirty="0">
                <a:sym typeface="Wingdings" panose="05000000000000000000" pitchFamily="2" charset="2"/>
              </a:rPr>
              <a:t>ニッドせきどめＢ液プラス　 </a:t>
            </a:r>
            <a:br>
              <a:rPr lang="en-US" altLang="ja-JP"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(15)</a:t>
            </a:r>
            <a:r>
              <a:rPr lang="ja-JP" altLang="en-US" sz="2800" dirty="0">
                <a:sym typeface="Wingdings" panose="05000000000000000000" pitchFamily="2" charset="2"/>
              </a:rPr>
              <a:t>ニューハイドリンＡ小児用　 </a:t>
            </a:r>
            <a:r>
              <a:rPr lang="en-US" altLang="ja-JP" sz="2800" dirty="0">
                <a:sym typeface="Wingdings" panose="05000000000000000000" pitchFamily="2" charset="2"/>
              </a:rPr>
              <a:t>(16)</a:t>
            </a:r>
            <a:r>
              <a:rPr lang="ja-JP" altLang="en-US" sz="2800" dirty="0">
                <a:sym typeface="Wingdings" panose="05000000000000000000" pitchFamily="2" charset="2"/>
              </a:rPr>
              <a:t>ニューハイドリンＳ小児用　</a:t>
            </a:r>
            <a:br>
              <a:rPr lang="en-US" altLang="ja-JP"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(17)</a:t>
            </a:r>
            <a:r>
              <a:rPr lang="ja-JP" altLang="en-US" sz="2800" dirty="0">
                <a:sym typeface="Wingdings" panose="05000000000000000000" pitchFamily="2" charset="2"/>
              </a:rPr>
              <a:t>ビイレバーキングＳ　　 </a:t>
            </a:r>
            <a:r>
              <a:rPr lang="en-US" altLang="ja-JP" sz="2800" dirty="0">
                <a:sym typeface="Wingdings" panose="05000000000000000000" pitchFamily="2" charset="2"/>
              </a:rPr>
              <a:t>(18)</a:t>
            </a:r>
            <a:r>
              <a:rPr lang="ja-JP" altLang="en-US" sz="2800" dirty="0">
                <a:sym typeface="Wingdings" panose="05000000000000000000" pitchFamily="2" charset="2"/>
              </a:rPr>
              <a:t>ビイレバーゴールド</a:t>
            </a:r>
            <a:br>
              <a:rPr lang="en-US" altLang="ja-JP"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(19)</a:t>
            </a:r>
            <a:r>
              <a:rPr lang="ja-JP" altLang="en-US" sz="2800" dirty="0">
                <a:sym typeface="Wingdings" panose="05000000000000000000" pitchFamily="2" charset="2"/>
              </a:rPr>
              <a:t>ビイレバーゴールドプラス　　　</a:t>
            </a:r>
            <a:r>
              <a:rPr lang="en-US" altLang="ja-JP" sz="2800" dirty="0">
                <a:sym typeface="Wingdings" panose="05000000000000000000" pitchFamily="2" charset="2"/>
              </a:rPr>
              <a:t>(20)</a:t>
            </a:r>
            <a:r>
              <a:rPr lang="ja-JP" altLang="en-US" sz="2800" dirty="0">
                <a:sym typeface="Wingdings" panose="05000000000000000000" pitchFamily="2" charset="2"/>
              </a:rPr>
              <a:t>ムヒのこどもかぜシロップＰａ </a:t>
            </a:r>
            <a:br>
              <a:rPr lang="en-US" altLang="ja-JP"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(21)</a:t>
            </a:r>
            <a:r>
              <a:rPr lang="ja-JP" altLang="en-US" sz="2800" dirty="0">
                <a:sym typeface="Wingdings" panose="05000000000000000000" pitchFamily="2" charset="2"/>
              </a:rPr>
              <a:t>ムヒのこどもかぜシロップＳａ　　</a:t>
            </a:r>
            <a:r>
              <a:rPr lang="en-US" altLang="ja-JP" sz="2800" dirty="0">
                <a:sym typeface="Wingdings" panose="05000000000000000000" pitchFamily="2" charset="2"/>
              </a:rPr>
              <a:t>(22)</a:t>
            </a:r>
            <a:r>
              <a:rPr lang="ja-JP" altLang="en-US" sz="2800" dirty="0">
                <a:sym typeface="Wingdings" panose="05000000000000000000" pitchFamily="2" charset="2"/>
              </a:rPr>
              <a:t>ムヒのこどもせきどめシロップＳａ </a:t>
            </a:r>
            <a:br>
              <a:rPr lang="en-US" altLang="ja-JP"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(23)</a:t>
            </a:r>
            <a:r>
              <a:rPr lang="ja-JP" altLang="en-US" sz="2800" dirty="0">
                <a:sym typeface="Wingdings" panose="05000000000000000000" pitchFamily="2" charset="2"/>
              </a:rPr>
              <a:t>ムヒのこども鼻炎シロップＳ　　</a:t>
            </a:r>
            <a:r>
              <a:rPr lang="en-US" altLang="ja-JP" sz="2800" dirty="0">
                <a:sym typeface="Wingdings" panose="05000000000000000000" pitchFamily="2" charset="2"/>
              </a:rPr>
              <a:t>(24)</a:t>
            </a:r>
            <a:r>
              <a:rPr lang="ja-JP" altLang="en-US" sz="2800" dirty="0">
                <a:sym typeface="Wingdings" panose="05000000000000000000" pitchFamily="2" charset="2"/>
              </a:rPr>
              <a:t>エルケルＳ小児用</a:t>
            </a:r>
            <a:br>
              <a:rPr lang="en-US" altLang="ja-JP"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(25)</a:t>
            </a:r>
            <a:r>
              <a:rPr lang="ja-JP" altLang="en-US" sz="2800" dirty="0">
                <a:sym typeface="Wingdings" panose="05000000000000000000" pitchFamily="2" charset="2"/>
              </a:rPr>
              <a:t>ハイドリンＳ小児用　　</a:t>
            </a:r>
            <a:r>
              <a:rPr lang="en-US" altLang="ja-JP" sz="2800" dirty="0">
                <a:sym typeface="Wingdings" panose="05000000000000000000" pitchFamily="2" charset="2"/>
              </a:rPr>
              <a:t>(26)</a:t>
            </a:r>
            <a:r>
              <a:rPr lang="ja-JP" altLang="en-US" sz="2800" dirty="0">
                <a:sym typeface="Wingdings" panose="05000000000000000000" pitchFamily="2" charset="2"/>
              </a:rPr>
              <a:t>ニシベリンＡ　　　　 </a:t>
            </a:r>
            <a:r>
              <a:rPr lang="en-US" altLang="ja-JP" sz="2800" dirty="0">
                <a:sym typeface="Wingdings" panose="05000000000000000000" pitchFamily="2" charset="2"/>
              </a:rPr>
              <a:t>(27)</a:t>
            </a:r>
            <a:r>
              <a:rPr lang="ja-JP" altLang="en-US" sz="2800" dirty="0">
                <a:sym typeface="Wingdings" panose="05000000000000000000" pitchFamily="2" charset="2"/>
              </a:rPr>
              <a:t>ニッドせきどめＢ液</a:t>
            </a:r>
            <a:br>
              <a:rPr lang="ja-JP" altLang="en-US"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(28)</a:t>
            </a:r>
            <a:r>
              <a:rPr lang="ja-JP" altLang="en-US" sz="2800" dirty="0">
                <a:sym typeface="Wingdings" panose="05000000000000000000" pitchFamily="2" charset="2"/>
              </a:rPr>
              <a:t>コフハイドリン液　　 </a:t>
            </a:r>
            <a:r>
              <a:rPr lang="en-US" altLang="ja-JP" sz="2800" dirty="0">
                <a:sym typeface="Wingdings" panose="05000000000000000000" pitchFamily="2" charset="2"/>
              </a:rPr>
              <a:t>(29)</a:t>
            </a:r>
            <a:r>
              <a:rPr lang="ja-JP" altLang="en-US" sz="2800" dirty="0">
                <a:sym typeface="Wingdings" panose="05000000000000000000" pitchFamily="2" charset="2"/>
              </a:rPr>
              <a:t>小児用チルダンせきどめシロップＳ</a:t>
            </a:r>
            <a:br>
              <a:rPr lang="ja-JP" altLang="en-US"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(30)</a:t>
            </a:r>
            <a:r>
              <a:rPr lang="ja-JP" altLang="en-US" sz="2800" dirty="0">
                <a:sym typeface="Wingdings" panose="05000000000000000000" pitchFamily="2" charset="2"/>
              </a:rPr>
              <a:t>ビイレバーキングテオドール錠１００ｍｇ　　　　　　　</a:t>
            </a:r>
            <a:r>
              <a:rPr lang="ja-JP" altLang="en-US" sz="2800" dirty="0">
                <a:solidFill>
                  <a:srgbClr val="C00000"/>
                </a:solidFill>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6533535"/>
            <a:ext cx="12191999" cy="324464"/>
          </a:xfrm>
        </p:spPr>
        <p:txBody>
          <a:bodyPr>
            <a:noAutofit/>
          </a:bodyPr>
          <a:lstStyle/>
          <a:p>
            <a:pPr marL="0" indent="0">
              <a:buNone/>
            </a:pPr>
            <a:endParaRPr lang="en-US" altLang="ja-JP"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
            <a:ext cx="12192000" cy="914400"/>
          </a:xfrm>
        </p:spPr>
        <p:txBody>
          <a:bodyPr>
            <a:noAutofit/>
          </a:bodyPr>
          <a:lstStyle/>
          <a:p>
            <a:r>
              <a:rPr kumimoji="1" lang="ja-JP" altLang="en-US" sz="3200" dirty="0"/>
              <a:t>販売名　　： タチオン点眼用２％　　</a:t>
            </a:r>
            <a:r>
              <a:rPr kumimoji="1" lang="ja-JP" altLang="en-US" sz="3200" dirty="0">
                <a:solidFill>
                  <a:srgbClr val="C00000"/>
                </a:solidFill>
              </a:rPr>
              <a:t>製品回収</a:t>
            </a:r>
          </a:p>
        </p:txBody>
      </p:sp>
      <p:sp>
        <p:nvSpPr>
          <p:cNvPr id="3" name="コンテンツ プレースホルダー 2"/>
          <p:cNvSpPr>
            <a:spLocks noGrp="1"/>
          </p:cNvSpPr>
          <p:nvPr>
            <p:ph idx="1"/>
          </p:nvPr>
        </p:nvSpPr>
        <p:spPr>
          <a:xfrm>
            <a:off x="0" y="1238865"/>
            <a:ext cx="12191999" cy="5619134"/>
          </a:xfrm>
        </p:spPr>
        <p:txBody>
          <a:bodyPr>
            <a:noAutofit/>
          </a:bodyPr>
          <a:lstStyle/>
          <a:p>
            <a:pPr marL="0" indent="0">
              <a:buNone/>
            </a:pPr>
            <a:r>
              <a:rPr lang="ja-JP" altLang="en-US" dirty="0">
                <a:solidFill>
                  <a:schemeClr val="tx2">
                    <a:lumMod val="50000"/>
                  </a:schemeClr>
                </a:solidFill>
              </a:rPr>
              <a:t>対象ロット　　出荷数量（箱）　　出荷時期</a:t>
            </a:r>
            <a:endParaRPr lang="en-US" altLang="ja-JP" dirty="0">
              <a:solidFill>
                <a:schemeClr val="tx2">
                  <a:lumMod val="50000"/>
                </a:schemeClr>
              </a:solidFill>
            </a:endParaRPr>
          </a:p>
          <a:p>
            <a:pPr marL="0" indent="0">
              <a:buNone/>
            </a:pPr>
            <a:r>
              <a:rPr lang="ja-JP" altLang="en-US" dirty="0">
                <a:hlinkClick r:id="rId2">
                  <a:extLst>
                    <a:ext uri="{A12FA001-AC4F-418D-AE19-62706E023703}">
                      <ahyp:hlinkClr xmlns:ahyp="http://schemas.microsoft.com/office/drawing/2018/hyperlinkcolor" val="tx"/>
                    </a:ext>
                  </a:extLst>
                </a:hlinkClick>
              </a:rPr>
              <a:t>５０以上　　　約</a:t>
            </a:r>
            <a:r>
              <a:rPr lang="en-US" altLang="ja-JP" dirty="0">
                <a:hlinkClick r:id="rId2">
                  <a:extLst>
                    <a:ext uri="{A12FA001-AC4F-418D-AE19-62706E023703}">
                      <ahyp:hlinkClr xmlns:ahyp="http://schemas.microsoft.com/office/drawing/2018/hyperlinkcolor" val="tx"/>
                    </a:ext>
                  </a:extLst>
                </a:hlinkClick>
              </a:rPr>
              <a:t>8</a:t>
            </a:r>
            <a:r>
              <a:rPr lang="ja-JP" altLang="en-US" dirty="0">
                <a:hlinkClick r:id="rId2">
                  <a:extLst>
                    <a:ext uri="{A12FA001-AC4F-418D-AE19-62706E023703}">
                      <ahyp:hlinkClr xmlns:ahyp="http://schemas.microsoft.com/office/drawing/2018/hyperlinkcolor" val="tx"/>
                    </a:ext>
                  </a:extLst>
                </a:hlinkClick>
              </a:rPr>
              <a:t>万箱　　　　　</a:t>
            </a:r>
            <a:r>
              <a:rPr lang="en-US" altLang="ja-JP" dirty="0">
                <a:hlinkClick r:id="rId2">
                  <a:extLst>
                    <a:ext uri="{A12FA001-AC4F-418D-AE19-62706E023703}">
                      <ahyp:hlinkClr xmlns:ahyp="http://schemas.microsoft.com/office/drawing/2018/hyperlinkcolor" val="tx"/>
                    </a:ext>
                  </a:extLst>
                </a:hlinkClick>
              </a:rPr>
              <a:t>2019</a:t>
            </a:r>
            <a:r>
              <a:rPr lang="ja-JP" altLang="en-US" dirty="0">
                <a:hlinkClick r:id="rId2">
                  <a:extLst>
                    <a:ext uri="{A12FA001-AC4F-418D-AE19-62706E023703}">
                      <ahyp:hlinkClr xmlns:ahyp="http://schemas.microsoft.com/office/drawing/2018/hyperlinkcolor" val="tx"/>
                    </a:ext>
                  </a:extLst>
                </a:hlinkClick>
              </a:rPr>
              <a:t>年</a:t>
            </a:r>
            <a:r>
              <a:rPr lang="en-US" altLang="ja-JP" dirty="0">
                <a:hlinkClick r:id="rId2">
                  <a:extLst>
                    <a:ext uri="{A12FA001-AC4F-418D-AE19-62706E023703}">
                      <ahyp:hlinkClr xmlns:ahyp="http://schemas.microsoft.com/office/drawing/2018/hyperlinkcolor" val="tx"/>
                    </a:ext>
                  </a:extLst>
                </a:hlinkClick>
              </a:rPr>
              <a:t>06</a:t>
            </a:r>
            <a:r>
              <a:rPr lang="ja-JP" altLang="en-US" dirty="0">
                <a:hlinkClick r:id="rId2">
                  <a:extLst>
                    <a:ext uri="{A12FA001-AC4F-418D-AE19-62706E023703}">
                      <ahyp:hlinkClr xmlns:ahyp="http://schemas.microsoft.com/office/drawing/2018/hyperlinkcolor" val="tx"/>
                    </a:ext>
                  </a:extLst>
                </a:hlinkClick>
              </a:rPr>
              <a:t>月</a:t>
            </a:r>
            <a:r>
              <a:rPr lang="en-US" altLang="ja-JP" dirty="0">
                <a:hlinkClick r:id="rId2">
                  <a:extLst>
                    <a:ext uri="{A12FA001-AC4F-418D-AE19-62706E023703}">
                      <ahyp:hlinkClr xmlns:ahyp="http://schemas.microsoft.com/office/drawing/2018/hyperlinkcolor" val="tx"/>
                    </a:ext>
                  </a:extLst>
                </a:hlinkClick>
              </a:rPr>
              <a:t>24</a:t>
            </a:r>
            <a:r>
              <a:rPr lang="ja-JP" altLang="en-US" dirty="0">
                <a:hlinkClick r:id="rId2">
                  <a:extLst>
                    <a:ext uri="{A12FA001-AC4F-418D-AE19-62706E023703}">
                      <ahyp:hlinkClr xmlns:ahyp="http://schemas.microsoft.com/office/drawing/2018/hyperlinkcolor" val="tx"/>
                    </a:ext>
                  </a:extLst>
                </a:hlinkClick>
              </a:rPr>
              <a:t>日</a:t>
            </a:r>
            <a:r>
              <a:rPr lang="ja-JP" altLang="en-US" dirty="0"/>
              <a:t>～</a:t>
            </a:r>
            <a:r>
              <a:rPr lang="en-US" altLang="ja-JP" dirty="0"/>
              <a:t>2020</a:t>
            </a:r>
            <a:r>
              <a:rPr lang="ja-JP" altLang="en-US" dirty="0"/>
              <a:t>年</a:t>
            </a:r>
            <a:r>
              <a:rPr lang="en-US" altLang="ja-JP" dirty="0"/>
              <a:t>10</a:t>
            </a:r>
            <a:r>
              <a:rPr lang="ja-JP" altLang="en-US" dirty="0"/>
              <a:t>月</a:t>
            </a:r>
            <a:r>
              <a:rPr lang="en-US" altLang="ja-JP" dirty="0"/>
              <a:t>07</a:t>
            </a:r>
            <a:r>
              <a:rPr lang="ja-JP" altLang="en-US" dirty="0"/>
              <a:t>日</a:t>
            </a:r>
            <a:endParaRPr lang="en-US" altLang="ja-JP" dirty="0"/>
          </a:p>
          <a:p>
            <a:pPr marL="0" indent="0">
              <a:buNone/>
            </a:pPr>
            <a:r>
              <a:rPr lang="ja-JP" altLang="en-US" dirty="0">
                <a:solidFill>
                  <a:schemeClr val="accent5">
                    <a:lumMod val="75000"/>
                  </a:schemeClr>
                </a:solidFill>
              </a:rPr>
              <a:t>回収理由　</a:t>
            </a:r>
            <a:r>
              <a:rPr lang="en-US" altLang="ja-JP" dirty="0">
                <a:solidFill>
                  <a:schemeClr val="accent5">
                    <a:lumMod val="75000"/>
                  </a:schemeClr>
                </a:solidFill>
              </a:rPr>
              <a:t>2020</a:t>
            </a:r>
            <a:r>
              <a:rPr lang="ja-JP" altLang="en-US" dirty="0">
                <a:solidFill>
                  <a:schemeClr val="accent5">
                    <a:lumMod val="75000"/>
                  </a:schemeClr>
                </a:solidFill>
              </a:rPr>
              <a:t>年１０月１２日</a:t>
            </a:r>
          </a:p>
          <a:p>
            <a:pPr marL="0" indent="0">
              <a:buNone/>
            </a:pPr>
            <a:r>
              <a:rPr lang="ja-JP" altLang="en-US" dirty="0"/>
              <a:t>当該製品において、凍結乾燥剤の弊社試験の結果、一部に軽量品及び過量品を確認いたしました。調査の結果、他のロットにおいても軽量品と過量品が含まれる可能性を否定できないことから、使用期限の残存する全ての製品を自主回収することといたしました。</a:t>
            </a:r>
            <a:endParaRPr lang="en-US" altLang="ja-JP" dirty="0"/>
          </a:p>
          <a:p>
            <a:pPr marL="0" indent="0">
              <a:buNone/>
            </a:pPr>
            <a:r>
              <a:rPr lang="ja-JP" altLang="en-US" dirty="0">
                <a:solidFill>
                  <a:srgbClr val="C00000"/>
                </a:solidFill>
              </a:rPr>
              <a:t>⇒</a:t>
            </a:r>
            <a:endParaRPr lang="en-US" altLang="ja-JP" dirty="0">
              <a:solidFill>
                <a:srgbClr val="C00000"/>
              </a:solidFill>
            </a:endParaRPr>
          </a:p>
          <a:p>
            <a:pPr marL="0" indent="0">
              <a:buNone/>
            </a:pPr>
            <a:r>
              <a:rPr lang="ja-JP" altLang="en-US" dirty="0">
                <a:solidFill>
                  <a:srgbClr val="C00000"/>
                </a:solidFill>
              </a:rPr>
              <a:t>試験の省略のバリデーションをしておられなかったのでしょうか？</a:t>
            </a:r>
            <a:endParaRPr lang="en-US" altLang="ja-JP" dirty="0">
              <a:solidFill>
                <a:srgbClr val="C00000"/>
              </a:solidFill>
            </a:endParaRPr>
          </a:p>
          <a:p>
            <a:pPr marL="0" indent="0">
              <a:buNone/>
            </a:pPr>
            <a:r>
              <a:rPr lang="ja-JP" altLang="en-US">
                <a:solidFill>
                  <a:srgbClr val="C00000"/>
                </a:solidFill>
              </a:rPr>
              <a:t>２９品目</a:t>
            </a:r>
            <a:r>
              <a:rPr lang="ja-JP" altLang="en-US" dirty="0">
                <a:solidFill>
                  <a:srgbClr val="C00000"/>
                </a:solidFill>
              </a:rPr>
              <a:t>の使用期限が残っているロット全てが回収です。</a:t>
            </a:r>
            <a:endParaRPr lang="en-US" altLang="ja-JP" dirty="0">
              <a:solidFill>
                <a:srgbClr val="C00000"/>
              </a:solidFill>
            </a:endParaRPr>
          </a:p>
        </p:txBody>
      </p:sp>
    </p:spTree>
    <p:extLst>
      <p:ext uri="{BB962C8B-B14F-4D97-AF65-F5344CB8AC3E}">
        <p14:creationId xmlns:p14="http://schemas.microsoft.com/office/powerpoint/2010/main" val="331056298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2365</TotalTime>
  <Words>376</Words>
  <Application>Microsoft Office PowerPoint</Application>
  <PresentationFormat>ワイド画面</PresentationFormat>
  <Paragraphs>9</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Arial</vt:lpstr>
      <vt:lpstr>Calibri</vt:lpstr>
      <vt:lpstr>Calibri Light</vt:lpstr>
      <vt:lpstr>Office テーマ</vt:lpstr>
      <vt:lpstr>販売名 (1)強力バロネス　　　　　　　 (2)コフハイドリン液N 　 (3)小児用チルダンかぜシロップＳ　 (4)小児用チルダンかぜシロッププラス 　 (5)小児用チルダンせきどめシロップ「S」 　 (6)小児用チルダンせきどめシロッププラス 　 (7)小児用チルダン鼻炎シロップＳ　 (8)新エルケルＳ小児用　 　 (9)新ハイドリンＳ小児用　　　　　 (10)新ブロトリンＡ液 　 (11)コフハイドリンせきどめシロップ　 (12)ニシミドン液小児用 　 (13)ニッシン浣腸30　　 (14)ニッドせきどめＢ液プラス　  　(15)ニューハイドリンＡ小児用　 (16)ニューハイドリンＳ小児用　 　 (17)ビイレバーキングＳ　　 (18)ビイレバーゴールド 　 (19)ビイレバーゴールドプラス　　　(20)ムヒのこどもかぜシロップＰａ  　(21)ムヒのこどもかぜシロップＳａ　　(22)ムヒのこどもせきどめシロップＳａ  　(23)ムヒのこども鼻炎シロップＳ　　(24)エルケルＳ小児用 　 (25)ハイドリンＳ小児用　　(26)ニシベリンＡ　　　　 (27)ニッドせきどめＢ液 　(28)コフハイドリン液　　 (29)小児用チルダンせきどめシロップＳ 　 (30)ビイレバーキングテオドール錠１００ｍｇ　　　　　　　製品回収</vt:lpstr>
      <vt:lpstr>販売名　　： タチオン点眼用２％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223</cp:revision>
  <dcterms:created xsi:type="dcterms:W3CDTF">2015-03-05T03:29:01Z</dcterms:created>
  <dcterms:modified xsi:type="dcterms:W3CDTF">2020-10-14T13:40:08Z</dcterms:modified>
</cp:coreProperties>
</file>