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2" d="100"/>
          <a:sy n="52" d="100"/>
        </p:scale>
        <p:origin x="29" y="9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2020/10/14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nfo.pmda.go.jp/rgo/MainServlet?recallno=2-969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7123471"/>
          </a:xfrm>
        </p:spPr>
        <p:txBody>
          <a:bodyPr>
            <a:noAutofit/>
          </a:bodyPr>
          <a:lstStyle/>
          <a:p>
            <a:r>
              <a:rPr lang="ja-JP" altLang="en-US" sz="2800" dirty="0">
                <a:sym typeface="Wingdings" panose="05000000000000000000" pitchFamily="2" charset="2"/>
              </a:rPr>
              <a:t>販売名 </a:t>
            </a:r>
            <a:r>
              <a:rPr lang="en-US" altLang="ja-JP" sz="2800" dirty="0">
                <a:sym typeface="Wingdings" panose="05000000000000000000" pitchFamily="2" charset="2"/>
              </a:rPr>
              <a:t>(1)</a:t>
            </a:r>
            <a:r>
              <a:rPr lang="ja-JP" altLang="en-US" sz="2800" dirty="0">
                <a:sym typeface="Wingdings" panose="05000000000000000000" pitchFamily="2" charset="2"/>
              </a:rPr>
              <a:t>強力バロネス　　　　　　　 </a:t>
            </a:r>
            <a:r>
              <a:rPr lang="en-US" altLang="ja-JP" sz="2800" dirty="0">
                <a:sym typeface="Wingdings" panose="05000000000000000000" pitchFamily="2" charset="2"/>
              </a:rPr>
              <a:t>(2)</a:t>
            </a:r>
            <a:r>
              <a:rPr lang="ja-JP" altLang="en-US" sz="2800" dirty="0">
                <a:sym typeface="Wingdings" panose="05000000000000000000" pitchFamily="2" charset="2"/>
              </a:rPr>
              <a:t>コフハイドリン液</a:t>
            </a:r>
            <a:r>
              <a:rPr lang="en-US" altLang="ja-JP" sz="2800" dirty="0">
                <a:sym typeface="Wingdings" panose="05000000000000000000" pitchFamily="2" charset="2"/>
              </a:rPr>
              <a:t>N</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a:t>
            </a:r>
            <a:r>
              <a:rPr lang="ja-JP" altLang="en-US" sz="2800" dirty="0">
                <a:sym typeface="Wingdings" panose="05000000000000000000" pitchFamily="2" charset="2"/>
              </a:rPr>
              <a:t>小児用チルダンかぜシロップＳ　 </a:t>
            </a:r>
            <a:r>
              <a:rPr lang="en-US" altLang="ja-JP" sz="2800" dirty="0">
                <a:sym typeface="Wingdings" panose="05000000000000000000" pitchFamily="2" charset="2"/>
              </a:rPr>
              <a:t>(4)</a:t>
            </a:r>
            <a:r>
              <a:rPr lang="ja-JP" altLang="en-US" sz="2800" dirty="0">
                <a:sym typeface="Wingdings" panose="05000000000000000000" pitchFamily="2" charset="2"/>
              </a:rPr>
              <a:t>小児用チルダンかぜシロッププラス</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(5)</a:t>
            </a:r>
            <a:r>
              <a:rPr lang="ja-JP" altLang="en-US" sz="2800" dirty="0">
                <a:sym typeface="Wingdings" panose="05000000000000000000" pitchFamily="2" charset="2"/>
              </a:rPr>
              <a:t>小児用チルダンせきどめシロップ「</a:t>
            </a:r>
            <a:r>
              <a:rPr lang="en-US" altLang="ja-JP" sz="2800" dirty="0">
                <a:sym typeface="Wingdings" panose="05000000000000000000" pitchFamily="2" charset="2"/>
              </a:rPr>
              <a:t>S</a:t>
            </a:r>
            <a:r>
              <a:rPr lang="ja-JP" altLang="en-US" sz="2800" dirty="0">
                <a:sym typeface="Wingdings" panose="05000000000000000000" pitchFamily="2" charset="2"/>
              </a:rPr>
              <a:t>」</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(6)</a:t>
            </a:r>
            <a:r>
              <a:rPr lang="ja-JP" altLang="en-US" sz="2800" dirty="0">
                <a:sym typeface="Wingdings" panose="05000000000000000000" pitchFamily="2" charset="2"/>
              </a:rPr>
              <a:t>小児用チルダンせきどめシロッププラス</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(7)</a:t>
            </a:r>
            <a:r>
              <a:rPr lang="ja-JP" altLang="en-US" sz="2800" dirty="0">
                <a:sym typeface="Wingdings" panose="05000000000000000000" pitchFamily="2" charset="2"/>
              </a:rPr>
              <a:t>小児用チルダン鼻炎シロップＳ　 </a:t>
            </a:r>
            <a:r>
              <a:rPr lang="en-US" altLang="ja-JP" sz="2800" dirty="0">
                <a:sym typeface="Wingdings" panose="05000000000000000000" pitchFamily="2" charset="2"/>
              </a:rPr>
              <a:t>(8)</a:t>
            </a:r>
            <a:r>
              <a:rPr lang="ja-JP" altLang="en-US" sz="2800" dirty="0">
                <a:sym typeface="Wingdings" panose="05000000000000000000" pitchFamily="2" charset="2"/>
              </a:rPr>
              <a:t>新エルケルＳ小児用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(9)</a:t>
            </a:r>
            <a:r>
              <a:rPr lang="ja-JP" altLang="en-US" sz="2800" dirty="0">
                <a:sym typeface="Wingdings" panose="05000000000000000000" pitchFamily="2" charset="2"/>
              </a:rPr>
              <a:t>新ハイドリンＳ小児用　　　　　 </a:t>
            </a:r>
            <a:r>
              <a:rPr lang="en-US" altLang="ja-JP" sz="2800" dirty="0">
                <a:sym typeface="Wingdings" panose="05000000000000000000" pitchFamily="2" charset="2"/>
              </a:rPr>
              <a:t>(10)</a:t>
            </a:r>
            <a:r>
              <a:rPr lang="ja-JP" altLang="en-US" sz="2800" dirty="0">
                <a:sym typeface="Wingdings" panose="05000000000000000000" pitchFamily="2" charset="2"/>
              </a:rPr>
              <a:t>新ブロトリンＡ液</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(11)</a:t>
            </a:r>
            <a:r>
              <a:rPr lang="ja-JP" altLang="en-US" sz="2800" dirty="0">
                <a:sym typeface="Wingdings" panose="05000000000000000000" pitchFamily="2" charset="2"/>
              </a:rPr>
              <a:t>コフハイドリンせきどめシロップ　 </a:t>
            </a:r>
            <a:r>
              <a:rPr lang="en-US" altLang="ja-JP" sz="2800" dirty="0">
                <a:sym typeface="Wingdings" panose="05000000000000000000" pitchFamily="2" charset="2"/>
              </a:rPr>
              <a:t>(12)</a:t>
            </a:r>
            <a:r>
              <a:rPr lang="ja-JP" altLang="en-US" sz="2800" dirty="0">
                <a:sym typeface="Wingdings" panose="05000000000000000000" pitchFamily="2" charset="2"/>
              </a:rPr>
              <a:t>ニシミドン液小児用</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(13)</a:t>
            </a:r>
            <a:r>
              <a:rPr lang="ja-JP" altLang="en-US" sz="2800" dirty="0">
                <a:sym typeface="Wingdings" panose="05000000000000000000" pitchFamily="2" charset="2"/>
              </a:rPr>
              <a:t>ニッシン浣腸</a:t>
            </a:r>
            <a:r>
              <a:rPr lang="en-US" altLang="ja-JP" sz="2800" dirty="0">
                <a:sym typeface="Wingdings" panose="05000000000000000000" pitchFamily="2" charset="2"/>
              </a:rPr>
              <a:t>30</a:t>
            </a:r>
            <a:r>
              <a:rPr lang="ja-JP" altLang="en-US" sz="2800" dirty="0">
                <a:sym typeface="Wingdings" panose="05000000000000000000" pitchFamily="2" charset="2"/>
              </a:rPr>
              <a:t>　　 </a:t>
            </a:r>
            <a:r>
              <a:rPr lang="en-US" altLang="ja-JP" sz="2800" dirty="0">
                <a:sym typeface="Wingdings" panose="05000000000000000000" pitchFamily="2" charset="2"/>
              </a:rPr>
              <a:t>(14)</a:t>
            </a:r>
            <a:r>
              <a:rPr lang="ja-JP" altLang="en-US" sz="2800" dirty="0">
                <a:sym typeface="Wingdings" panose="05000000000000000000" pitchFamily="2" charset="2"/>
              </a:rPr>
              <a:t>ニッドせきどめＢ液プラス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(15)</a:t>
            </a:r>
            <a:r>
              <a:rPr lang="ja-JP" altLang="en-US" sz="2800" dirty="0">
                <a:sym typeface="Wingdings" panose="05000000000000000000" pitchFamily="2" charset="2"/>
              </a:rPr>
              <a:t>ニューハイドリンＡ小児用　 </a:t>
            </a:r>
            <a:r>
              <a:rPr lang="en-US" altLang="ja-JP" sz="2800" dirty="0">
                <a:sym typeface="Wingdings" panose="05000000000000000000" pitchFamily="2" charset="2"/>
              </a:rPr>
              <a:t>(16)</a:t>
            </a:r>
            <a:r>
              <a:rPr lang="ja-JP" altLang="en-US" sz="2800" dirty="0">
                <a:sym typeface="Wingdings" panose="05000000000000000000" pitchFamily="2" charset="2"/>
              </a:rPr>
              <a:t>ニューハイドリンＳ小児用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(17)</a:t>
            </a:r>
            <a:r>
              <a:rPr lang="ja-JP" altLang="en-US" sz="2800" dirty="0">
                <a:sym typeface="Wingdings" panose="05000000000000000000" pitchFamily="2" charset="2"/>
              </a:rPr>
              <a:t>ビイレバーキングＳ　　 </a:t>
            </a:r>
            <a:r>
              <a:rPr lang="en-US" altLang="ja-JP" sz="2800" dirty="0">
                <a:sym typeface="Wingdings" panose="05000000000000000000" pitchFamily="2" charset="2"/>
              </a:rPr>
              <a:t>(18)</a:t>
            </a:r>
            <a:r>
              <a:rPr lang="ja-JP" altLang="en-US" sz="2800" dirty="0">
                <a:sym typeface="Wingdings" panose="05000000000000000000" pitchFamily="2" charset="2"/>
              </a:rPr>
              <a:t>ビイレバーゴールド</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(19)</a:t>
            </a:r>
            <a:r>
              <a:rPr lang="ja-JP" altLang="en-US" sz="2800" dirty="0">
                <a:sym typeface="Wingdings" panose="05000000000000000000" pitchFamily="2" charset="2"/>
              </a:rPr>
              <a:t>ビイレバーゴールドプラス　　　</a:t>
            </a:r>
            <a:r>
              <a:rPr lang="en-US" altLang="ja-JP" sz="2800" dirty="0">
                <a:sym typeface="Wingdings" panose="05000000000000000000" pitchFamily="2" charset="2"/>
              </a:rPr>
              <a:t>(20)</a:t>
            </a:r>
            <a:r>
              <a:rPr lang="ja-JP" altLang="en-US" sz="2800" dirty="0">
                <a:sym typeface="Wingdings" panose="05000000000000000000" pitchFamily="2" charset="2"/>
              </a:rPr>
              <a:t>ムヒのこどもかぜシロップＰａ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(21)</a:t>
            </a:r>
            <a:r>
              <a:rPr lang="ja-JP" altLang="en-US" sz="2800" dirty="0">
                <a:sym typeface="Wingdings" panose="05000000000000000000" pitchFamily="2" charset="2"/>
              </a:rPr>
              <a:t>ムヒのこどもかぜシロップＳａ　　</a:t>
            </a:r>
            <a:r>
              <a:rPr lang="en-US" altLang="ja-JP" sz="2800" dirty="0">
                <a:sym typeface="Wingdings" panose="05000000000000000000" pitchFamily="2" charset="2"/>
              </a:rPr>
              <a:t>(22)</a:t>
            </a:r>
            <a:r>
              <a:rPr lang="ja-JP" altLang="en-US" sz="2800" dirty="0">
                <a:sym typeface="Wingdings" panose="05000000000000000000" pitchFamily="2" charset="2"/>
              </a:rPr>
              <a:t>ムヒのこどもせきどめシロップＳａ </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(23)</a:t>
            </a:r>
            <a:r>
              <a:rPr lang="ja-JP" altLang="en-US" sz="2800" dirty="0">
                <a:sym typeface="Wingdings" panose="05000000000000000000" pitchFamily="2" charset="2"/>
              </a:rPr>
              <a:t>ムヒのこども鼻炎シロップＳ　　</a:t>
            </a:r>
            <a:r>
              <a:rPr lang="en-US" altLang="ja-JP" sz="2800" dirty="0">
                <a:sym typeface="Wingdings" panose="05000000000000000000" pitchFamily="2" charset="2"/>
              </a:rPr>
              <a:t>(24)</a:t>
            </a:r>
            <a:r>
              <a:rPr lang="ja-JP" altLang="en-US" sz="2800" dirty="0">
                <a:sym typeface="Wingdings" panose="05000000000000000000" pitchFamily="2" charset="2"/>
              </a:rPr>
              <a:t>エルケルＳ小児用</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(25)</a:t>
            </a:r>
            <a:r>
              <a:rPr lang="ja-JP" altLang="en-US" sz="2800" dirty="0">
                <a:sym typeface="Wingdings" panose="05000000000000000000" pitchFamily="2" charset="2"/>
              </a:rPr>
              <a:t>ハイドリンＳ小児用　　</a:t>
            </a:r>
            <a:r>
              <a:rPr lang="en-US" altLang="ja-JP" sz="2800" dirty="0">
                <a:sym typeface="Wingdings" panose="05000000000000000000" pitchFamily="2" charset="2"/>
              </a:rPr>
              <a:t>(26)</a:t>
            </a:r>
            <a:r>
              <a:rPr lang="ja-JP" altLang="en-US" sz="2800" dirty="0">
                <a:sym typeface="Wingdings" panose="05000000000000000000" pitchFamily="2" charset="2"/>
              </a:rPr>
              <a:t>ニシベリンＡ　　　　 </a:t>
            </a:r>
            <a:r>
              <a:rPr lang="en-US" altLang="ja-JP" sz="2800" dirty="0">
                <a:sym typeface="Wingdings" panose="05000000000000000000" pitchFamily="2" charset="2"/>
              </a:rPr>
              <a:t>(27)</a:t>
            </a:r>
            <a:r>
              <a:rPr lang="ja-JP" altLang="en-US" sz="2800" dirty="0">
                <a:sym typeface="Wingdings" panose="05000000000000000000" pitchFamily="2" charset="2"/>
              </a:rPr>
              <a:t>ニッドせきどめＢ液</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(28)</a:t>
            </a:r>
            <a:r>
              <a:rPr lang="ja-JP" altLang="en-US" sz="2800" dirty="0">
                <a:sym typeface="Wingdings" panose="05000000000000000000" pitchFamily="2" charset="2"/>
              </a:rPr>
              <a:t>コフハイドリン液　　 </a:t>
            </a:r>
            <a:r>
              <a:rPr lang="en-US" altLang="ja-JP" sz="2800" dirty="0">
                <a:sym typeface="Wingdings" panose="05000000000000000000" pitchFamily="2" charset="2"/>
              </a:rPr>
              <a:t>(29)</a:t>
            </a:r>
            <a:r>
              <a:rPr lang="ja-JP" altLang="en-US" sz="2800" dirty="0">
                <a:sym typeface="Wingdings" panose="05000000000000000000" pitchFamily="2" charset="2"/>
              </a:rPr>
              <a:t>小児用チルダンせきどめシロップＳ</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(30)</a:t>
            </a:r>
            <a:r>
              <a:rPr lang="ja-JP" altLang="en-US" sz="2800" dirty="0">
                <a:sym typeface="Wingdings" panose="05000000000000000000" pitchFamily="2" charset="2"/>
              </a:rPr>
              <a:t>ビイレバーキングテオドール錠１００ｍｇ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6533535"/>
            <a:ext cx="12191999" cy="324464"/>
          </a:xfrm>
        </p:spPr>
        <p:txBody>
          <a:bodyPr>
            <a:noAutofit/>
          </a:bodyPr>
          <a:lstStyle/>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32735"/>
          </a:xfrm>
        </p:spPr>
        <p:txBody>
          <a:bodyPr>
            <a:noAutofit/>
          </a:bodyPr>
          <a:lstStyle/>
          <a:p>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427703"/>
            <a:ext cx="12191999" cy="6430296"/>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dirty="0">
                <a:solidFill>
                  <a:schemeClr val="tx2">
                    <a:lumMod val="50000"/>
                  </a:schemeClr>
                </a:solidFill>
                <a:hlinkClick r:id="rId2"/>
              </a:rPr>
              <a:t>https://www.info.pmda.go.jp/rgo/MainServlet?recallno=2-9696</a:t>
            </a:r>
            <a:endParaRPr lang="en-US" altLang="ja-JP" dirty="0">
              <a:solidFill>
                <a:schemeClr val="tx2">
                  <a:lumMod val="50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年１０月１２日</a:t>
            </a:r>
          </a:p>
          <a:p>
            <a:pPr marL="0" indent="0">
              <a:buNone/>
            </a:pPr>
            <a:r>
              <a:rPr lang="ja-JP" altLang="en-US" dirty="0"/>
              <a:t>当該製品において、製品の製造時に使用する原料の受け入れ試験を一部実施していないことが判明したため、使用期限内の製品を全て自主回収することにいたしました。</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試験の省略のバリデーションをしておられなかったのでしょうか？</a:t>
            </a:r>
            <a:endParaRPr lang="en-US" altLang="ja-JP" dirty="0">
              <a:solidFill>
                <a:srgbClr val="C00000"/>
              </a:solidFill>
            </a:endParaRPr>
          </a:p>
          <a:p>
            <a:pPr marL="0" indent="0">
              <a:buNone/>
            </a:pPr>
            <a:r>
              <a:rPr lang="en-US" altLang="ja-JP" dirty="0">
                <a:solidFill>
                  <a:srgbClr val="C00000"/>
                </a:solidFill>
              </a:rPr>
              <a:t>24</a:t>
            </a:r>
            <a:r>
              <a:rPr lang="ja-JP" altLang="en-US">
                <a:solidFill>
                  <a:srgbClr val="C00000"/>
                </a:solidFill>
              </a:rPr>
              <a:t>品目の使用期限が残っているロット全てが回収です。</a:t>
            </a:r>
            <a:endParaRPr lang="en-US" altLang="ja-JP" dirty="0">
              <a:solidFill>
                <a:srgbClr val="C00000"/>
              </a:solidFill>
            </a:endParaRPr>
          </a:p>
        </p:txBody>
      </p:sp>
    </p:spTree>
    <p:extLst>
      <p:ext uri="{BB962C8B-B14F-4D97-AF65-F5344CB8AC3E}">
        <p14:creationId xmlns:p14="http://schemas.microsoft.com/office/powerpoint/2010/main" val="33105629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2350</TotalTime>
  <Words>351</Words>
  <Application>Microsoft Office PowerPoint</Application>
  <PresentationFormat>ワイド画面</PresentationFormat>
  <Paragraphs>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販売名 (1)強力バロネス　　　　　　　 (2)コフハイドリン液N 　 (3)小児用チルダンかぜシロップＳ　 (4)小児用チルダンかぜシロッププラス 　 (5)小児用チルダンせきどめシロップ「S」 　 (6)小児用チルダンせきどめシロッププラス 　 (7)小児用チルダン鼻炎シロップＳ　 (8)新エルケルＳ小児用　 　 (9)新ハイドリンＳ小児用　　　　　 (10)新ブロトリンＡ液 　 (11)コフハイドリンせきどめシロップ　 (12)ニシミドン液小児用 　 (13)ニッシン浣腸30　　 (14)ニッドせきどめＢ液プラス　  　(15)ニューハイドリンＡ小児用　 (16)ニューハイドリンＳ小児用　 　 (17)ビイレバーキングＳ　　 (18)ビイレバーゴールド 　 (19)ビイレバーゴールドプラス　　　(20)ムヒのこどもかぜシロップＰａ  　(21)ムヒのこどもかぜシロップＳａ　　(22)ムヒのこどもせきどめシロップＳａ  　(23)ムヒのこども鼻炎シロップＳ　　(24)エルケルＳ小児用 　 (25)ハイドリンＳ小児用　　(26)ニシベリンＡ　　　　 (27)ニッドせきどめＢ液 　(28)コフハイドリン液　　 (29)小児用チルダンせきどめシロップＳ 　 (30)ビイレバーキングテオドール錠１００ｍｇ　　　　　　　製品回収</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221</cp:revision>
  <dcterms:created xsi:type="dcterms:W3CDTF">2015-03-05T03:29:01Z</dcterms:created>
  <dcterms:modified xsi:type="dcterms:W3CDTF">2020-10-14T13:25:01Z</dcterms:modified>
</cp:coreProperties>
</file>