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F378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3495" autoAdjust="0"/>
    <p:restoredTop sz="94660"/>
  </p:normalViewPr>
  <p:slideViewPr>
    <p:cSldViewPr snapToGrid="0">
      <p:cViewPr varScale="1">
        <p:scale>
          <a:sx n="51" d="100"/>
          <a:sy n="51" d="100"/>
        </p:scale>
        <p:origin x="58" y="9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2020/9/30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4200244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2020/9/30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9115451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2020/9/30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6650109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2020/9/30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1301085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2020/9/30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1471549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2020/9/30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4014773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99180F89-0C79-46CA-8AFD-984C7606A5F9}" type="datetimeFigureOut">
              <a:rPr kumimoji="1" lang="ja-JP" altLang="en-US" smtClean="0"/>
              <a:t>2020/9/30</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7030522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99180F89-0C79-46CA-8AFD-984C7606A5F9}" type="datetimeFigureOut">
              <a:rPr kumimoji="1" lang="ja-JP" altLang="en-US" smtClean="0"/>
              <a:t>2020/9/30</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3956264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99180F89-0C79-46CA-8AFD-984C7606A5F9}" type="datetimeFigureOut">
              <a:rPr kumimoji="1" lang="ja-JP" altLang="en-US" smtClean="0"/>
              <a:t>2020/9/30</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6392223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2020/9/30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0687452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2020/9/30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2203405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9180F89-0C79-46CA-8AFD-984C7606A5F9}" type="datetimeFigureOut">
              <a:rPr kumimoji="1" lang="ja-JP" altLang="en-US" smtClean="0"/>
              <a:t>2020/9/30</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42670799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 y="0"/>
            <a:ext cx="12192000" cy="640080"/>
          </a:xfrm>
        </p:spPr>
        <p:txBody>
          <a:bodyPr>
            <a:noAutofit/>
          </a:bodyPr>
          <a:lstStyle/>
          <a:p>
            <a:r>
              <a:rPr lang="ja-JP" altLang="en-US" sz="3200" dirty="0">
                <a:sym typeface="Wingdings" panose="05000000000000000000" pitchFamily="2" charset="2"/>
              </a:rPr>
              <a:t>販売名　テオドール錠１００ｍｇ　　　　　　　　　　　</a:t>
            </a:r>
            <a:r>
              <a:rPr lang="ja-JP" altLang="en-US" sz="3200" dirty="0">
                <a:solidFill>
                  <a:srgbClr val="C00000"/>
                </a:solidFill>
              </a:rPr>
              <a:t>製品回収</a:t>
            </a:r>
            <a:endParaRPr kumimoji="1" lang="ja-JP" altLang="en-US" sz="3200" dirty="0">
              <a:solidFill>
                <a:srgbClr val="C00000"/>
              </a:solidFill>
            </a:endParaRPr>
          </a:p>
        </p:txBody>
      </p:sp>
      <p:sp>
        <p:nvSpPr>
          <p:cNvPr id="3" name="コンテンツ プレースホルダー 2"/>
          <p:cNvSpPr>
            <a:spLocks noGrp="1"/>
          </p:cNvSpPr>
          <p:nvPr>
            <p:ph idx="1"/>
          </p:nvPr>
        </p:nvSpPr>
        <p:spPr>
          <a:xfrm>
            <a:off x="0" y="524656"/>
            <a:ext cx="12191999" cy="6333344"/>
          </a:xfrm>
        </p:spPr>
        <p:txBody>
          <a:bodyPr>
            <a:noAutofit/>
          </a:bodyPr>
          <a:lstStyle/>
          <a:p>
            <a:pPr marL="0" indent="0">
              <a:buNone/>
            </a:pPr>
            <a:r>
              <a:rPr lang="ja-JP" altLang="en-US" dirty="0">
                <a:solidFill>
                  <a:schemeClr val="tx2">
                    <a:lumMod val="50000"/>
                  </a:schemeClr>
                </a:solidFill>
              </a:rPr>
              <a:t>対象ロット　　出荷数量（箱）　　出荷時期</a:t>
            </a:r>
            <a:endParaRPr lang="en-US" altLang="ja-JP" dirty="0">
              <a:solidFill>
                <a:schemeClr val="tx2">
                  <a:lumMod val="50000"/>
                </a:schemeClr>
              </a:solidFill>
            </a:endParaRPr>
          </a:p>
          <a:p>
            <a:pPr marL="0" indent="0">
              <a:buNone/>
            </a:pPr>
            <a:r>
              <a:rPr lang="ja-JP" altLang="en-US" dirty="0">
                <a:solidFill>
                  <a:schemeClr val="tx2">
                    <a:lumMod val="50000"/>
                  </a:schemeClr>
                </a:solidFill>
              </a:rPr>
              <a:t>４　　　　　　　１</a:t>
            </a:r>
            <a:r>
              <a:rPr lang="en-US" altLang="ja-JP" dirty="0">
                <a:solidFill>
                  <a:schemeClr val="tx2">
                    <a:lumMod val="50000"/>
                  </a:schemeClr>
                </a:solidFill>
              </a:rPr>
              <a:t>0,777</a:t>
            </a:r>
            <a:r>
              <a:rPr lang="ja-JP" altLang="en-US" dirty="0">
                <a:solidFill>
                  <a:schemeClr val="tx2">
                    <a:lumMod val="50000"/>
                  </a:schemeClr>
                </a:solidFill>
              </a:rPr>
              <a:t>個　　　　２０１８年５月１１日～２０１９年８月１９日</a:t>
            </a:r>
            <a:endParaRPr lang="en-US" altLang="ja-JP" dirty="0">
              <a:solidFill>
                <a:schemeClr val="accent5">
                  <a:lumMod val="75000"/>
                </a:schemeClr>
              </a:solidFill>
            </a:endParaRPr>
          </a:p>
          <a:p>
            <a:pPr marL="0" indent="0">
              <a:buNone/>
            </a:pPr>
            <a:r>
              <a:rPr lang="ja-JP" altLang="en-US" dirty="0">
                <a:solidFill>
                  <a:schemeClr val="accent5">
                    <a:lumMod val="75000"/>
                  </a:schemeClr>
                </a:solidFill>
              </a:rPr>
              <a:t>回収理由　</a:t>
            </a:r>
            <a:r>
              <a:rPr lang="en-US" altLang="ja-JP" dirty="0">
                <a:solidFill>
                  <a:schemeClr val="accent5">
                    <a:lumMod val="75000"/>
                  </a:schemeClr>
                </a:solidFill>
              </a:rPr>
              <a:t>2020</a:t>
            </a:r>
            <a:r>
              <a:rPr lang="ja-JP" altLang="en-US" dirty="0">
                <a:solidFill>
                  <a:schemeClr val="accent5">
                    <a:lumMod val="75000"/>
                  </a:schemeClr>
                </a:solidFill>
              </a:rPr>
              <a:t>年９月３０日</a:t>
            </a:r>
          </a:p>
          <a:p>
            <a:pPr marL="0" indent="0">
              <a:buNone/>
            </a:pPr>
            <a:r>
              <a:rPr lang="ja-JP" altLang="en-US" dirty="0"/>
              <a:t>テオドール錠</a:t>
            </a:r>
            <a:r>
              <a:rPr lang="en-US" altLang="ja-JP" dirty="0"/>
              <a:t>100mg</a:t>
            </a:r>
            <a:r>
              <a:rPr lang="ja-JP" altLang="en-US" dirty="0"/>
              <a:t>（製造番号：</a:t>
            </a:r>
            <a:r>
              <a:rPr lang="en-US" altLang="ja-JP" dirty="0"/>
              <a:t>C020B</a:t>
            </a:r>
            <a:r>
              <a:rPr lang="ja-JP" altLang="en-US" dirty="0"/>
              <a:t>）の定期安定性モニタリング試験（</a:t>
            </a:r>
            <a:r>
              <a:rPr lang="en-US" altLang="ja-JP" dirty="0"/>
              <a:t>24</a:t>
            </a:r>
            <a:r>
              <a:rPr lang="ja-JP" altLang="en-US" dirty="0"/>
              <a:t>箇月）の溶出試験において、</a:t>
            </a:r>
            <a:r>
              <a:rPr lang="en-US" altLang="ja-JP" dirty="0">
                <a:solidFill>
                  <a:schemeClr val="accent5"/>
                </a:solidFill>
              </a:rPr>
              <a:t>6</a:t>
            </a:r>
            <a:r>
              <a:rPr lang="ja-JP" altLang="en-US" dirty="0">
                <a:solidFill>
                  <a:schemeClr val="accent5"/>
                </a:solidFill>
              </a:rPr>
              <a:t>時間経過時の溶出率が、承認規格を超える結果</a:t>
            </a:r>
            <a:r>
              <a:rPr lang="ja-JP" altLang="en-US" dirty="0"/>
              <a:t>が得られました（</a:t>
            </a:r>
            <a:r>
              <a:rPr lang="en-US" altLang="ja-JP" dirty="0"/>
              <a:t>90</a:t>
            </a:r>
            <a:r>
              <a:rPr lang="ja-JP" altLang="en-US" dirty="0"/>
              <a:t>分経過時、</a:t>
            </a:r>
            <a:r>
              <a:rPr lang="en-US" altLang="ja-JP" dirty="0"/>
              <a:t>24</a:t>
            </a:r>
            <a:r>
              <a:rPr lang="ja-JP" altLang="en-US" dirty="0"/>
              <a:t>時間経過時の溶出性および含量は規格内）。原因を調査した結果、当該製剤バルクロットは打錠工程において、通常生産時と比較し打錠圧の変動が大きく、特に打錠工程後半において管理範囲外に達する状況が発生しておりました。本製品は徐放性の製剤であり、この製造工程の異常が徐放機能の経時変化に影響したと考えられることから、当該バルクロットを使用した製品</a:t>
            </a:r>
            <a:r>
              <a:rPr lang="en-US" altLang="ja-JP" dirty="0"/>
              <a:t>4</a:t>
            </a:r>
            <a:r>
              <a:rPr lang="ja-JP" altLang="en-US" dirty="0"/>
              <a:t>ロットを自主回収することとしました。</a:t>
            </a:r>
            <a:endParaRPr lang="en-US" altLang="ja-JP" dirty="0"/>
          </a:p>
          <a:p>
            <a:pPr marL="0" indent="0">
              <a:buNone/>
            </a:pPr>
            <a:r>
              <a:rPr lang="ja-JP" altLang="en-US" dirty="0">
                <a:solidFill>
                  <a:srgbClr val="C00000"/>
                </a:solidFill>
              </a:rPr>
              <a:t>⇒打錠圧が溶出に影響することは、経験済みであり、セミナーでも説明してきましたが、それによる製品回収は初めてです。出荷時は問題ないのが、経年で溶出が変化する可能性があります。なので溶出にデリケートな製品は打圧コントロールが必要です。</a:t>
            </a:r>
            <a:endParaRPr lang="en-US" altLang="ja-JP" dirty="0">
              <a:solidFill>
                <a:srgbClr val="C00000"/>
              </a:solidFill>
            </a:endParaRPr>
          </a:p>
        </p:txBody>
      </p:sp>
    </p:spTree>
    <p:extLst>
      <p:ext uri="{BB962C8B-B14F-4D97-AF65-F5344CB8AC3E}">
        <p14:creationId xmlns:p14="http://schemas.microsoft.com/office/powerpoint/2010/main" val="243653437"/>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2334</TotalTime>
  <Words>245</Words>
  <Application>Microsoft Office PowerPoint</Application>
  <PresentationFormat>ワイド画面</PresentationFormat>
  <Paragraphs>6</Paragraphs>
  <Slides>1</Slides>
  <Notes>0</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1</vt:i4>
      </vt:variant>
    </vt:vector>
  </HeadingPairs>
  <TitlesOfParts>
    <vt:vector size="5" baseType="lpstr">
      <vt:lpstr>Arial</vt:lpstr>
      <vt:lpstr>Calibri</vt:lpstr>
      <vt:lpstr>Calibri Light</vt:lpstr>
      <vt:lpstr>Office テーマ</vt:lpstr>
      <vt:lpstr>販売名　テオドール錠１００ｍｇ　　　　　　　　　　　製品回収</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一般名： 次硝酸ビスマス　製品回収</dc:title>
  <dc:creator>脇坂盛雄</dc:creator>
  <cp:lastModifiedBy>脇坂 盛雄</cp:lastModifiedBy>
  <cp:revision>219</cp:revision>
  <dcterms:created xsi:type="dcterms:W3CDTF">2015-03-05T03:29:01Z</dcterms:created>
  <dcterms:modified xsi:type="dcterms:W3CDTF">2020-09-30T09:03:48Z</dcterms:modified>
</cp:coreProperties>
</file>