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3" d="100"/>
          <a:sy n="53" d="100"/>
        </p:scale>
        <p:origin x="82" y="9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2020/9/2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2020/9/2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2020/9/2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2020/9/2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2020/9/2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2020/9/2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2020/9/2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2020/9/2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2020/9/2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2020/9/2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2020/9/2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2020/9/2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640080"/>
          </a:xfrm>
        </p:spPr>
        <p:txBody>
          <a:bodyPr>
            <a:noAutofit/>
          </a:bodyPr>
          <a:lstStyle/>
          <a:p>
            <a:r>
              <a:rPr lang="ja-JP" altLang="en-US" sz="3200" dirty="0">
                <a:sym typeface="Wingdings" panose="05000000000000000000" pitchFamily="2" charset="2"/>
              </a:rPr>
              <a:t>販売名　アネレム静注用</a:t>
            </a:r>
            <a:r>
              <a:rPr lang="en-US" altLang="ja-JP" sz="3200" dirty="0">
                <a:sym typeface="Wingdings" panose="05000000000000000000" pitchFamily="2" charset="2"/>
              </a:rPr>
              <a:t>50mg</a:t>
            </a:r>
            <a:r>
              <a:rPr lang="ja-JP" altLang="en-US" sz="3200" dirty="0">
                <a:sym typeface="Wingdings" panose="05000000000000000000" pitchFamily="2" charset="2"/>
              </a:rPr>
              <a:t>　</a:t>
            </a:r>
            <a:r>
              <a:rPr lang="en-US" altLang="ja-JP" sz="3200" dirty="0">
                <a:sym typeface="Wingdings" panose="05000000000000000000" pitchFamily="2" charset="2"/>
              </a:rPr>
              <a:t> </a:t>
            </a:r>
            <a:r>
              <a:rPr lang="ja-JP" altLang="en-US" sz="3200" dirty="0">
                <a:sym typeface="Wingdings" panose="05000000000000000000" pitchFamily="2" charset="2"/>
              </a:rPr>
              <a:t>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640080"/>
            <a:ext cx="12191999" cy="6217920"/>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0" indent="0">
              <a:buNone/>
            </a:pPr>
            <a:r>
              <a:rPr lang="ja-JP" altLang="en-US" dirty="0">
                <a:solidFill>
                  <a:schemeClr val="tx2">
                    <a:lumMod val="50000"/>
                  </a:schemeClr>
                </a:solidFill>
              </a:rPr>
              <a:t>３　　　　　　　　</a:t>
            </a:r>
            <a:r>
              <a:rPr lang="en-US" altLang="ja-JP" dirty="0">
                <a:solidFill>
                  <a:schemeClr val="tx2">
                    <a:lumMod val="50000"/>
                  </a:schemeClr>
                </a:solidFill>
              </a:rPr>
              <a:t>75,410</a:t>
            </a:r>
            <a:r>
              <a:rPr lang="ja-JP" altLang="en-US" dirty="0">
                <a:solidFill>
                  <a:schemeClr val="tx2">
                    <a:lumMod val="50000"/>
                  </a:schemeClr>
                </a:solidFill>
              </a:rPr>
              <a:t>本　　　　２０２０年７月２６日</a:t>
            </a:r>
            <a:endParaRPr lang="en-US" altLang="ja-JP" dirty="0">
              <a:solidFill>
                <a:schemeClr val="accent5">
                  <a:lumMod val="75000"/>
                </a:schemeClr>
              </a:solidFill>
            </a:endParaRPr>
          </a:p>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年９月２日</a:t>
            </a:r>
          </a:p>
          <a:p>
            <a:pPr marL="0" indent="0">
              <a:buNone/>
            </a:pPr>
            <a:r>
              <a:rPr lang="ja-JP" altLang="en-US" dirty="0"/>
              <a:t>アネレム静注用</a:t>
            </a:r>
            <a:r>
              <a:rPr lang="en-US" altLang="ja-JP" dirty="0"/>
              <a:t>50mg</a:t>
            </a:r>
            <a:r>
              <a:rPr lang="ja-JP" altLang="en-US" dirty="0"/>
              <a:t>の製造番号</a:t>
            </a:r>
            <a:r>
              <a:rPr lang="en-US" altLang="ja-JP" dirty="0"/>
              <a:t>YA9701</a:t>
            </a:r>
            <a:r>
              <a:rPr lang="ja-JP" altLang="en-US" dirty="0"/>
              <a:t>において、医療機関から製品バイアル内にガラス片が混入しているとの報告を受けました。現在調査中ではございますが、他のバイアルへの混入が否定できないことから、当該製造番号の製品並びに当該製造番号の製品と同一の製剤ロットから製造された製造番号</a:t>
            </a:r>
            <a:r>
              <a:rPr lang="en-US" altLang="ja-JP" dirty="0"/>
              <a:t>YA9702</a:t>
            </a:r>
            <a:r>
              <a:rPr lang="ja-JP" altLang="en-US" dirty="0"/>
              <a:t>及び</a:t>
            </a:r>
            <a:r>
              <a:rPr lang="en-US" altLang="ja-JP" dirty="0"/>
              <a:t>YA9703</a:t>
            </a:r>
            <a:r>
              <a:rPr lang="ja-JP" altLang="en-US" dirty="0"/>
              <a:t>の合計</a:t>
            </a:r>
            <a:r>
              <a:rPr lang="en-US" altLang="ja-JP" dirty="0"/>
              <a:t>3</a:t>
            </a:r>
            <a:r>
              <a:rPr lang="ja-JP" altLang="en-US" dirty="0"/>
              <a:t>ロットを自主回収することといたしました。</a:t>
            </a:r>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dirty="0">
                <a:solidFill>
                  <a:srgbClr val="C00000"/>
                </a:solidFill>
              </a:rPr>
              <a:t>海外製造と思われる。</a:t>
            </a:r>
            <a:endParaRPr lang="en-US" altLang="ja-JP" dirty="0">
              <a:solidFill>
                <a:srgbClr val="C00000"/>
              </a:solidFill>
            </a:endParaRPr>
          </a:p>
          <a:p>
            <a:pPr marL="0" indent="0">
              <a:buNone/>
            </a:pPr>
            <a:r>
              <a:rPr lang="ja-JP" altLang="en-US">
                <a:solidFill>
                  <a:srgbClr val="C00000"/>
                </a:solidFill>
              </a:rPr>
              <a:t>ガラス異物対策は一番容易な対策ですが、どうなっていたのでしょうか？</a:t>
            </a:r>
            <a:endParaRPr lang="en-US" altLang="ja-JP" dirty="0">
              <a:solidFill>
                <a:srgbClr val="C00000"/>
              </a:solidFill>
            </a:endParaRPr>
          </a:p>
          <a:p>
            <a:pPr marL="0" indent="0">
              <a:buNone/>
            </a:pP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2296</TotalTime>
  <Words>134</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アネレム静注用50mg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213</cp:revision>
  <dcterms:created xsi:type="dcterms:W3CDTF">2015-03-05T03:29:01Z</dcterms:created>
  <dcterms:modified xsi:type="dcterms:W3CDTF">2020-09-02T10:19:57Z</dcterms:modified>
</cp:coreProperties>
</file>