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1"/>
            <a:ext cx="12192000" cy="486877"/>
          </a:xfrm>
        </p:spPr>
        <p:txBody>
          <a:bodyPr>
            <a:normAutofit fontScale="90000"/>
          </a:bodyPr>
          <a:lstStyle/>
          <a:p>
            <a:r>
              <a:rPr lang="ja-JP" altLang="en-US" sz="3600" dirty="0" smtClean="0"/>
              <a:t>販売名</a:t>
            </a:r>
            <a:r>
              <a:rPr lang="ja-JP" altLang="en-US" sz="3600" dirty="0">
                <a:sym typeface="Wingdings" panose="05000000000000000000" pitchFamily="2" charset="2"/>
              </a:rPr>
              <a:t>　</a:t>
            </a:r>
            <a:r>
              <a:rPr lang="ja-JP" altLang="en-US" sz="3600" dirty="0">
                <a:sym typeface="Wingdings" panose="05000000000000000000" pitchFamily="2" charset="2"/>
              </a:rPr>
              <a:t>トリキュラー錠</a:t>
            </a:r>
            <a:r>
              <a:rPr lang="ja-JP" altLang="en-US" sz="3600" dirty="0" smtClean="0">
                <a:sym typeface="Wingdings" panose="05000000000000000000" pitchFamily="2" charset="2"/>
              </a:rPr>
              <a:t>２８</a:t>
            </a:r>
            <a:r>
              <a:rPr lang="ja-JP" altLang="en-US" sz="3600" dirty="0">
                <a:sym typeface="Wingdings" panose="05000000000000000000" pitchFamily="2" charset="2"/>
              </a:rPr>
              <a:t>　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92696"/>
            <a:ext cx="12191999" cy="56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</a:t>
            </a:r>
            <a:r>
              <a:rPr lang="ja-JP" altLang="en-US" sz="3200" b="1" dirty="0" smtClean="0">
                <a:solidFill>
                  <a:srgbClr val="002060"/>
                </a:solidFill>
              </a:rPr>
              <a:t>時期　　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 smtClean="0"/>
              <a:t>対象ロット　</a:t>
            </a:r>
            <a:r>
              <a:rPr lang="ja-JP" altLang="en-US" dirty="0" smtClean="0"/>
              <a:t>６ロット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数量：　</a:t>
            </a:r>
            <a:r>
              <a:rPr lang="ja-JP" altLang="en-US" dirty="0" smtClean="0"/>
              <a:t>約２３，０００箱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市場出荷時期</a:t>
            </a:r>
            <a:r>
              <a:rPr lang="ja-JP" altLang="en-US" dirty="0" smtClean="0"/>
              <a:t>：　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平成</a:t>
            </a:r>
            <a:r>
              <a:rPr lang="ja-JP" altLang="en-US" dirty="0" smtClean="0"/>
              <a:t>２７年４月１３日</a:t>
            </a:r>
            <a:r>
              <a:rPr lang="ja-JP" altLang="en-US" dirty="0" smtClean="0"/>
              <a:t>～平成２７年</a:t>
            </a:r>
            <a:r>
              <a:rPr lang="ja-JP" altLang="en-US" dirty="0" smtClean="0"/>
              <a:t>９月１４日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72995"/>
            <a:ext cx="12192000" cy="436605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販売名</a:t>
            </a:r>
            <a:r>
              <a:rPr lang="ja-JP" altLang="en-US" sz="3600" dirty="0" smtClean="0"/>
              <a:t>：　</a:t>
            </a:r>
            <a:r>
              <a:rPr lang="ja-JP" altLang="en-US" sz="3600" dirty="0"/>
              <a:t>トリキュラー錠</a:t>
            </a:r>
            <a:r>
              <a:rPr lang="ja-JP" altLang="en-US" sz="3600" dirty="0" smtClean="0"/>
              <a:t>２８</a:t>
            </a:r>
            <a:r>
              <a:rPr lang="ja-JP" altLang="en-US" sz="3600" dirty="0" smtClean="0"/>
              <a:t>　  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8680"/>
            <a:ext cx="12191999" cy="59893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3400" b="1" dirty="0" smtClean="0">
                <a:solidFill>
                  <a:srgbClr val="002060"/>
                </a:solidFill>
              </a:rPr>
              <a:t>回収</a:t>
            </a:r>
            <a:r>
              <a:rPr lang="ja-JP" altLang="en-US" sz="3400" b="1" dirty="0">
                <a:solidFill>
                  <a:srgbClr val="002060"/>
                </a:solidFill>
              </a:rPr>
              <a:t>理由</a:t>
            </a:r>
            <a:r>
              <a:rPr lang="ja-JP" altLang="en-US" dirty="0"/>
              <a:t>　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年９月</a:t>
            </a:r>
            <a:r>
              <a:rPr lang="en-US" altLang="ja-JP" dirty="0" smtClean="0"/>
              <a:t>15</a:t>
            </a:r>
            <a:r>
              <a:rPr lang="ja-JP" altLang="en-US" dirty="0" smtClean="0"/>
              <a:t>日</a:t>
            </a:r>
            <a:endParaRPr lang="ja-JP" altLang="en-US" dirty="0"/>
          </a:p>
          <a:p>
            <a:pPr marL="0" indent="0">
              <a:buNone/>
            </a:pPr>
            <a:r>
              <a:rPr lang="ja-JP" altLang="en-US" sz="3400" dirty="0"/>
              <a:t>今般、医療機関より、本製品の調剤包装単位（ウォレット包装）のバーコードを読み取ったところ異なった製</a:t>
            </a:r>
            <a:r>
              <a:rPr lang="ja-JP" altLang="en-US" sz="3400" dirty="0" smtClean="0"/>
              <a:t>品名</a:t>
            </a:r>
            <a:r>
              <a:rPr lang="ja-JP" altLang="en-US" sz="3400" dirty="0"/>
              <a:t>が表示されたとの連絡を受けました。社内調査の結果、</a:t>
            </a:r>
            <a:r>
              <a:rPr lang="en-US" altLang="ja-JP" sz="3400" dirty="0"/>
              <a:t>2015</a:t>
            </a:r>
            <a:r>
              <a:rPr lang="ja-JP" altLang="en-US" sz="3400" dirty="0"/>
              <a:t>年</a:t>
            </a:r>
            <a:r>
              <a:rPr lang="en-US" altLang="ja-JP" sz="3400" dirty="0"/>
              <a:t>4</a:t>
            </a:r>
            <a:r>
              <a:rPr lang="ja-JP" altLang="en-US" sz="3400" dirty="0"/>
              <a:t>月より出荷しました</a:t>
            </a:r>
            <a:r>
              <a:rPr lang="en-US" altLang="ja-JP" sz="3400" dirty="0"/>
              <a:t>6</a:t>
            </a:r>
            <a:r>
              <a:rPr lang="ja-JP" altLang="en-US" sz="3400" dirty="0"/>
              <a:t>ロットの製品において</a:t>
            </a:r>
            <a:r>
              <a:rPr lang="ja-JP" altLang="en-US" sz="3400" dirty="0" smtClean="0"/>
              <a:t>、調剤</a:t>
            </a:r>
            <a:r>
              <a:rPr lang="ja-JP" altLang="en-US" sz="3400" dirty="0"/>
              <a:t>包装単位に誤った</a:t>
            </a:r>
            <a:r>
              <a:rPr lang="en-US" altLang="ja-JP" sz="3400" dirty="0"/>
              <a:t>GS1</a:t>
            </a:r>
            <a:r>
              <a:rPr lang="ja-JP" altLang="en-US" sz="3400" dirty="0"/>
              <a:t>バーコードが印刷されていたことが判明いたしました。なお、本製品の個装箱の</a:t>
            </a:r>
            <a:r>
              <a:rPr lang="ja-JP" altLang="en-US" sz="3400" dirty="0" smtClean="0"/>
              <a:t>バーコード</a:t>
            </a:r>
            <a:r>
              <a:rPr lang="ja-JP" altLang="en-US" sz="3400" dirty="0"/>
              <a:t>情報は問題ありませんでした。製品の品質には問題ないことから、服用による健康被害が生じることは</a:t>
            </a:r>
            <a:r>
              <a:rPr lang="ja-JP" altLang="en-US" sz="3400" dirty="0" smtClean="0"/>
              <a:t>ない</a:t>
            </a:r>
            <a:r>
              <a:rPr lang="ja-JP" altLang="en-US" sz="3400" dirty="0"/>
              <a:t>と考えておりますが、医療関係者における混乱を招く可能性があると判断し、当該ロットを自主回収する</a:t>
            </a:r>
            <a:r>
              <a:rPr lang="ja-JP" altLang="en-US" sz="3400" dirty="0" smtClean="0"/>
              <a:t>ことと</a:t>
            </a:r>
            <a:r>
              <a:rPr lang="ja-JP" altLang="en-US" sz="3400" dirty="0"/>
              <a:t>いたしました。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危惧</a:t>
            </a:r>
            <a:r>
              <a:rPr lang="ja-JP" altLang="en-US" sz="3200" b="1" dirty="0">
                <a:solidFill>
                  <a:schemeClr val="accent5">
                    <a:lumMod val="50000"/>
                  </a:schemeClr>
                </a:solidFill>
              </a:rPr>
              <a:t>される具体的な健康被害</a:t>
            </a:r>
          </a:p>
          <a:p>
            <a:pPr marL="0" indent="0">
              <a:buNone/>
            </a:pPr>
            <a:r>
              <a:rPr lang="ja-JP" altLang="en-US" dirty="0"/>
              <a:t>対象ロットの調剤包装単位のバーコード情報の誤りであり、製品の品質には問題ないことから、健康被害は</a:t>
            </a:r>
            <a:r>
              <a:rPr lang="ja-JP" altLang="en-US" dirty="0" smtClean="0"/>
              <a:t>生じない</a:t>
            </a:r>
            <a:r>
              <a:rPr lang="ja-JP" altLang="en-US" dirty="0"/>
              <a:t>と考えております。なお、これまでに本不具合による健康被害は報告されておりません。</a:t>
            </a:r>
          </a:p>
          <a:p>
            <a:pPr marL="0" indent="0">
              <a:buNone/>
            </a:pPr>
            <a:r>
              <a:rPr lang="ja-JP" altLang="en-US" dirty="0" smtClean="0"/>
              <a:t>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400" dirty="0" smtClean="0"/>
              <a:t>バーコードの間違い防止については品質保証が不十分だったのでしょう。</a:t>
            </a:r>
            <a:endParaRPr lang="en-US" altLang="ja-JP" sz="3400" dirty="0" smtClean="0"/>
          </a:p>
        </p:txBody>
      </p:sp>
    </p:spTree>
    <p:extLst>
      <p:ext uri="{BB962C8B-B14F-4D97-AF65-F5344CB8AC3E}">
        <p14:creationId xmlns:p14="http://schemas.microsoft.com/office/powerpoint/2010/main" val="191888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12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　トリキュラー錠２８　 製品回収</vt:lpstr>
      <vt:lpstr>販売名：　トリキュラー錠２８　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34</cp:revision>
  <dcterms:created xsi:type="dcterms:W3CDTF">2015-03-05T03:29:01Z</dcterms:created>
  <dcterms:modified xsi:type="dcterms:W3CDTF">2015-09-18T05:01:09Z</dcterms:modified>
</cp:coreProperties>
</file>