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9" d="100"/>
          <a:sy n="59" d="100"/>
        </p:scale>
        <p:origin x="91" y="8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2020/6/17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オメプラール注用</a:t>
            </a:r>
            <a:r>
              <a:rPr lang="en-US" altLang="ja-JP" sz="3200" dirty="0">
                <a:sym typeface="Wingdings" panose="05000000000000000000" pitchFamily="2" charset="2"/>
              </a:rPr>
              <a:t>20</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sz="2300" dirty="0">
                <a:solidFill>
                  <a:schemeClr val="tx2">
                    <a:lumMod val="50000"/>
                  </a:schemeClr>
                </a:solidFill>
              </a:rPr>
              <a:t>対象ロット　　出荷数量（箱）　　出荷時期</a:t>
            </a:r>
            <a:endParaRPr lang="en-US" altLang="ja-JP" sz="2300" dirty="0">
              <a:solidFill>
                <a:schemeClr val="tx2">
                  <a:lumMod val="50000"/>
                </a:schemeClr>
              </a:solidFill>
            </a:endParaRPr>
          </a:p>
          <a:p>
            <a:pPr marL="0" indent="0">
              <a:buNone/>
            </a:pPr>
            <a:r>
              <a:rPr lang="ja-JP" altLang="en-US" sz="2300" dirty="0">
                <a:solidFill>
                  <a:schemeClr val="tx2">
                    <a:lumMod val="50000"/>
                  </a:schemeClr>
                </a:solidFill>
              </a:rPr>
              <a:t>３１　　　　　　　　１４</a:t>
            </a:r>
            <a:r>
              <a:rPr lang="en-US" altLang="ja-JP" sz="2300" dirty="0">
                <a:solidFill>
                  <a:schemeClr val="tx2">
                    <a:lumMod val="50000"/>
                  </a:schemeClr>
                </a:solidFill>
              </a:rPr>
              <a:t>,</a:t>
            </a:r>
            <a:r>
              <a:rPr lang="ja-JP" altLang="en-US" sz="2300" dirty="0">
                <a:solidFill>
                  <a:schemeClr val="tx2">
                    <a:lumMod val="50000"/>
                  </a:schemeClr>
                </a:solidFill>
              </a:rPr>
              <a:t>３００箱　　　　２０１８年４月２３日～２０２０年６月４日</a:t>
            </a:r>
            <a:endParaRPr lang="en-US" altLang="ja-JP" sz="2300" dirty="0">
              <a:solidFill>
                <a:schemeClr val="accent5">
                  <a:lumMod val="75000"/>
                </a:schemeClr>
              </a:solidFill>
            </a:endParaRPr>
          </a:p>
          <a:p>
            <a:pPr marL="0" indent="0">
              <a:buNone/>
            </a:pPr>
            <a:r>
              <a:rPr lang="ja-JP" altLang="en-US" sz="2400" dirty="0">
                <a:solidFill>
                  <a:schemeClr val="accent5">
                    <a:lumMod val="75000"/>
                  </a:schemeClr>
                </a:solidFill>
              </a:rPr>
              <a:t>回収理由　</a:t>
            </a:r>
            <a:r>
              <a:rPr lang="en-US" altLang="ja-JP" sz="2400" dirty="0">
                <a:solidFill>
                  <a:schemeClr val="accent5">
                    <a:lumMod val="75000"/>
                  </a:schemeClr>
                </a:solidFill>
              </a:rPr>
              <a:t>2020</a:t>
            </a:r>
            <a:r>
              <a:rPr lang="ja-JP" altLang="en-US" sz="2400" dirty="0">
                <a:solidFill>
                  <a:schemeClr val="accent5">
                    <a:lumMod val="75000"/>
                  </a:schemeClr>
                </a:solidFill>
              </a:rPr>
              <a:t>年６月１７日</a:t>
            </a:r>
          </a:p>
          <a:p>
            <a:pPr marL="0" indent="0">
              <a:buNone/>
            </a:pPr>
            <a:r>
              <a:rPr lang="ja-JP" altLang="en-US" sz="2400" dirty="0"/>
              <a:t>オメプラール注用</a:t>
            </a:r>
            <a:r>
              <a:rPr lang="en-US" altLang="ja-JP" sz="2400" dirty="0"/>
              <a:t>20</a:t>
            </a:r>
            <a:r>
              <a:rPr lang="ja-JP" altLang="en-US" sz="2400" dirty="0"/>
              <a:t>の製造を委託している東洋紡株式会社大津医薬工場の製造工程において、本製品の製造区域に要求されている清浄度を確認するための環境モニタリングデータの一部に不備があることが判明いたしました。　　これまで市場出荷したロットについては、無菌試験及びエンドトキシン試験を含むすべての承認規格に適合しており、また定期的に実施している培地充填試験（プロセスシミュレーション）にも適合していることから、製品の品質に与える影響はきわめて低いと考えられるものの、適切な記録をもって十分に保証できていないため、現在市場に流通している全ロットについて自主回収することにいたしました。　</a:t>
            </a:r>
            <a:endParaRPr lang="en-US" altLang="ja-JP" sz="2400" dirty="0"/>
          </a:p>
          <a:p>
            <a:pPr marL="0" indent="0">
              <a:buNone/>
            </a:pPr>
            <a:r>
              <a:rPr lang="ja-JP" altLang="en-US" sz="2400" dirty="0"/>
              <a:t>危惧される具体的な健康被害</a:t>
            </a:r>
          </a:p>
          <a:p>
            <a:pPr marL="0" indent="0">
              <a:buNone/>
            </a:pPr>
            <a:r>
              <a:rPr lang="ja-JP" altLang="en-US" sz="2400" dirty="0"/>
              <a:t>　これまで市場出荷したロットについては、無菌試験及びエンドトキシン試験を含むすべての承認規格に適合しており、また定期的に実施している培地充填試験（プロセスシミュレーション）にも適合していることから、製品の品質に与える影響はきわめて低いと考えられるため、重篤な健康被害のおそれはまず考えられません。　　　　</a:t>
            </a:r>
            <a:endParaRPr lang="en-US" altLang="ja-JP" sz="2400" dirty="0"/>
          </a:p>
          <a:p>
            <a:pPr marL="0" indent="0">
              <a:buNone/>
            </a:pPr>
            <a:r>
              <a:rPr lang="ja-JP" altLang="en-US" sz="2400" dirty="0">
                <a:solidFill>
                  <a:srgbClr val="C00000"/>
                </a:solidFill>
              </a:rPr>
              <a:t>⇒どうして製品回収する必要があるのでしょう</a:t>
            </a:r>
            <a:r>
              <a:rPr lang="ja-JP" altLang="en-US" sz="2400">
                <a:solidFill>
                  <a:srgbClr val="C00000"/>
                </a:solidFill>
              </a:rPr>
              <a:t>か？　委託先を明記しているのも珍しいです。</a:t>
            </a: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2273</TotalTime>
  <Words>264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オメプラール注用20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210</cp:revision>
  <dcterms:created xsi:type="dcterms:W3CDTF">2015-03-05T03:29:01Z</dcterms:created>
  <dcterms:modified xsi:type="dcterms:W3CDTF">2020-06-17T12:08:49Z</dcterms:modified>
</cp:coreProperties>
</file>