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9" d="100"/>
          <a:sy n="59" d="100"/>
        </p:scale>
        <p:origin x="91" y="8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2020/6/15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2020/6/15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40080"/>
          </a:xfrm>
        </p:spPr>
        <p:txBody>
          <a:bodyPr>
            <a:noAutofit/>
          </a:bodyPr>
          <a:lstStyle/>
          <a:p>
            <a:r>
              <a:rPr lang="ja-JP" altLang="en-US" sz="3200" dirty="0">
                <a:sym typeface="Wingdings" panose="05000000000000000000" pitchFamily="2" charset="2"/>
              </a:rPr>
              <a:t>販売名　ゲフィチニブ錠２５０ｍｇ「サンド」　</a:t>
            </a:r>
            <a:r>
              <a:rPr lang="en-US" altLang="ja-JP" sz="3200" dirty="0">
                <a:sym typeface="Wingdings" panose="05000000000000000000" pitchFamily="2" charset="2"/>
              </a:rPr>
              <a:t>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40080"/>
            <a:ext cx="12191999" cy="6217920"/>
          </a:xfrm>
        </p:spPr>
        <p:txBody>
          <a:bodyPr>
            <a:noAutofit/>
          </a:bodyPr>
          <a:lstStyle/>
          <a:p>
            <a:pPr marL="0" indent="0">
              <a:buNone/>
            </a:pPr>
            <a:r>
              <a:rPr lang="ja-JP" altLang="en-US" sz="2300" dirty="0">
                <a:solidFill>
                  <a:schemeClr val="tx2">
                    <a:lumMod val="50000"/>
                  </a:schemeClr>
                </a:solidFill>
              </a:rPr>
              <a:t>対象ロット　　出荷数量（箱）　　出荷時期</a:t>
            </a:r>
            <a:endParaRPr lang="en-US" altLang="ja-JP" sz="2300" dirty="0">
              <a:solidFill>
                <a:schemeClr val="tx2">
                  <a:lumMod val="50000"/>
                </a:schemeClr>
              </a:solidFill>
            </a:endParaRPr>
          </a:p>
          <a:p>
            <a:pPr marL="0" indent="0">
              <a:buNone/>
            </a:pPr>
            <a:r>
              <a:rPr lang="ja-JP" altLang="en-US" sz="2300" dirty="0">
                <a:solidFill>
                  <a:schemeClr val="tx2">
                    <a:lumMod val="50000"/>
                  </a:schemeClr>
                </a:solidFill>
              </a:rPr>
              <a:t>３　　　　　　　　</a:t>
            </a:r>
            <a:r>
              <a:rPr lang="en-US" altLang="ja-JP" sz="2300" dirty="0">
                <a:solidFill>
                  <a:schemeClr val="tx2">
                    <a:lumMod val="50000"/>
                  </a:schemeClr>
                </a:solidFill>
              </a:rPr>
              <a:t>5,482</a:t>
            </a:r>
            <a:r>
              <a:rPr lang="ja-JP" altLang="en-US" sz="2300" dirty="0">
                <a:solidFill>
                  <a:schemeClr val="tx2">
                    <a:lumMod val="50000"/>
                  </a:schemeClr>
                </a:solidFill>
              </a:rPr>
              <a:t>箱　　　　２０１９年６月～２０２０年２月</a:t>
            </a:r>
            <a:endParaRPr lang="en-US" altLang="ja-JP" sz="2300" dirty="0">
              <a:solidFill>
                <a:schemeClr val="accent5">
                  <a:lumMod val="75000"/>
                </a:schemeClr>
              </a:solidFill>
            </a:endParaRPr>
          </a:p>
          <a:p>
            <a:pPr marL="0" indent="0">
              <a:buNone/>
            </a:pPr>
            <a:r>
              <a:rPr lang="ja-JP" altLang="en-US" dirty="0">
                <a:solidFill>
                  <a:schemeClr val="accent5">
                    <a:lumMod val="75000"/>
                  </a:schemeClr>
                </a:solidFill>
              </a:rPr>
              <a:t>回収理由　</a:t>
            </a:r>
            <a:r>
              <a:rPr lang="en-US" altLang="ja-JP" dirty="0">
                <a:solidFill>
                  <a:schemeClr val="accent5">
                    <a:lumMod val="75000"/>
                  </a:schemeClr>
                </a:solidFill>
              </a:rPr>
              <a:t>2020</a:t>
            </a:r>
            <a:r>
              <a:rPr lang="ja-JP" altLang="en-US" dirty="0">
                <a:solidFill>
                  <a:schemeClr val="accent5">
                    <a:lumMod val="75000"/>
                  </a:schemeClr>
                </a:solidFill>
              </a:rPr>
              <a:t>年６月１５日</a:t>
            </a:r>
            <a:endParaRPr lang="ja-JP" altLang="en-US" sz="2400" dirty="0">
              <a:solidFill>
                <a:schemeClr val="accent5">
                  <a:lumMod val="75000"/>
                </a:schemeClr>
              </a:solidFill>
            </a:endParaRPr>
          </a:p>
          <a:p>
            <a:pPr marL="0" indent="0">
              <a:buNone/>
            </a:pPr>
            <a:r>
              <a:rPr lang="ja-JP" altLang="en-US" dirty="0"/>
              <a:t>委託先製造所において製造した当該ロットに対して実施した微生物限度試験において、日本薬局方参考情報に記載の許容限度値を超える真菌数が検出されました。調査の結果、検出された菌は一般環境中に存在するアオカビ属（</a:t>
            </a:r>
            <a:r>
              <a:rPr lang="en-US" altLang="ja-JP" dirty="0"/>
              <a:t>Penicillium</a:t>
            </a:r>
            <a:r>
              <a:rPr lang="ja-JP" altLang="en-US" dirty="0"/>
              <a:t>）で、その他に病原性を有する恐れのある細菌は検出されませんでしたが、保健衛生上の安全性を確保できない恐れがあるため、当該ロットを自主回収いたします。　　　　　　　　　　　　　　　　　　　　</a:t>
            </a:r>
            <a:endParaRPr lang="en-US" altLang="ja-JP" dirty="0"/>
          </a:p>
          <a:p>
            <a:pPr marL="0" indent="0">
              <a:buNone/>
            </a:pPr>
            <a:r>
              <a:rPr lang="ja-JP" altLang="en-US" dirty="0">
                <a:solidFill>
                  <a:srgbClr val="C00000"/>
                </a:solidFill>
              </a:rPr>
              <a:t>⇒どうして製品回収する必要があるのでしょうか？</a:t>
            </a:r>
            <a:endParaRPr lang="en-US" altLang="ja-JP" dirty="0">
              <a:solidFill>
                <a:srgbClr val="C00000"/>
              </a:solidFill>
            </a:endParaRPr>
          </a:p>
          <a:p>
            <a:pPr marL="0" indent="0">
              <a:buNone/>
            </a:pPr>
            <a:r>
              <a:rPr lang="ja-JP" altLang="en-US" dirty="0">
                <a:solidFill>
                  <a:srgbClr val="C00000"/>
                </a:solidFill>
              </a:rPr>
              <a:t>参考情報です。固型剤には微生物の規格が設定されていないものが多くあります。</a:t>
            </a:r>
            <a:endParaRPr lang="en-US" altLang="ja-JP" dirty="0">
              <a:solidFill>
                <a:srgbClr val="C00000"/>
              </a:solidFill>
            </a:endParaRPr>
          </a:p>
          <a:p>
            <a:pPr marL="0" indent="0">
              <a:buNone/>
            </a:pPr>
            <a:r>
              <a:rPr lang="en-US" altLang="ja-JP" dirty="0">
                <a:solidFill>
                  <a:srgbClr val="C00000"/>
                </a:solidFill>
              </a:rPr>
              <a:t>PMDA</a:t>
            </a:r>
            <a:r>
              <a:rPr lang="ja-JP" altLang="en-US">
                <a:solidFill>
                  <a:srgbClr val="C00000"/>
                </a:solidFill>
              </a:rPr>
              <a:t>の査察があって、指摘されたのでしょうか？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2263</TotalTime>
  <Words>163</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ゲフィチニブ錠２５０ｍｇ「サンド」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209</cp:revision>
  <dcterms:created xsi:type="dcterms:W3CDTF">2015-03-05T03:29:01Z</dcterms:created>
  <dcterms:modified xsi:type="dcterms:W3CDTF">2020-06-15T10:00:48Z</dcterms:modified>
</cp:coreProperties>
</file>