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5" d="100"/>
          <a:sy n="55" d="100"/>
        </p:scale>
        <p:origin x="96" y="8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2020/5/11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37309"/>
          </a:xfrm>
        </p:spPr>
        <p:txBody>
          <a:bodyPr>
            <a:noAutofit/>
          </a:bodyPr>
          <a:lstStyle/>
          <a:p>
            <a:r>
              <a:rPr lang="ja-JP" altLang="en-US" sz="3600" dirty="0">
                <a:sym typeface="Wingdings" panose="05000000000000000000" pitchFamily="2" charset="2"/>
              </a:rPr>
              <a:t>販売名　グラン注射液</a:t>
            </a:r>
            <a:r>
              <a:rPr lang="en-US" altLang="ja-JP" sz="3600" dirty="0">
                <a:sym typeface="Wingdings" panose="05000000000000000000" pitchFamily="2" charset="2"/>
              </a:rPr>
              <a:t>M300 </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637310"/>
            <a:ext cx="12191999" cy="622069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　</a:t>
            </a:r>
            <a:r>
              <a:rPr lang="en-US" altLang="ja-JP" sz="2400" dirty="0">
                <a:solidFill>
                  <a:schemeClr val="accent5">
                    <a:lumMod val="75000"/>
                  </a:schemeClr>
                </a:solidFill>
              </a:rPr>
              <a:t>19211H</a:t>
            </a:r>
            <a:r>
              <a:rPr lang="ja-JP" altLang="en-US" sz="2400" dirty="0">
                <a:solidFill>
                  <a:schemeClr val="accent5">
                    <a:lumMod val="75000"/>
                  </a:schemeClr>
                </a:solidFill>
              </a:rPr>
              <a:t>　　　　</a:t>
            </a:r>
            <a:r>
              <a:rPr lang="en-US" altLang="ja-JP" sz="2400" dirty="0">
                <a:solidFill>
                  <a:schemeClr val="accent5">
                    <a:lumMod val="75000"/>
                  </a:schemeClr>
                </a:solidFill>
              </a:rPr>
              <a:t>2</a:t>
            </a:r>
            <a:r>
              <a:rPr lang="ja-JP" altLang="en-US" sz="2400" dirty="0">
                <a:solidFill>
                  <a:schemeClr val="accent5">
                    <a:lumMod val="75000"/>
                  </a:schemeClr>
                </a:solidFill>
              </a:rPr>
              <a:t>、</a:t>
            </a:r>
            <a:r>
              <a:rPr lang="en-US" altLang="ja-JP" sz="2400" dirty="0">
                <a:solidFill>
                  <a:schemeClr val="accent5">
                    <a:lumMod val="75000"/>
                  </a:schemeClr>
                </a:solidFill>
              </a:rPr>
              <a:t>960</a:t>
            </a:r>
            <a:r>
              <a:rPr lang="ja-JP" altLang="en-US" sz="2400" dirty="0">
                <a:solidFill>
                  <a:schemeClr val="accent5">
                    <a:lumMod val="75000"/>
                  </a:schemeClr>
                </a:solidFill>
              </a:rPr>
              <a:t>本　　　　　　　　　　</a:t>
            </a:r>
            <a:r>
              <a:rPr lang="en-US" altLang="ja-JP" sz="2400" dirty="0">
                <a:solidFill>
                  <a:schemeClr val="accent5">
                    <a:lumMod val="75000"/>
                  </a:schemeClr>
                </a:solidFill>
              </a:rPr>
              <a:t>2019</a:t>
            </a:r>
            <a:r>
              <a:rPr lang="ja-JP" altLang="en-US" sz="2400" dirty="0">
                <a:solidFill>
                  <a:schemeClr val="accent5">
                    <a:lumMod val="75000"/>
                  </a:schemeClr>
                </a:solidFill>
              </a:rPr>
              <a:t>年</a:t>
            </a:r>
            <a:r>
              <a:rPr lang="en-US" altLang="ja-JP" sz="2400" dirty="0">
                <a:solidFill>
                  <a:schemeClr val="accent5">
                    <a:lumMod val="75000"/>
                  </a:schemeClr>
                </a:solidFill>
              </a:rPr>
              <a:t>7</a:t>
            </a:r>
            <a:r>
              <a:rPr lang="ja-JP" altLang="en-US" sz="2400" dirty="0">
                <a:solidFill>
                  <a:schemeClr val="accent5">
                    <a:lumMod val="75000"/>
                  </a:schemeClr>
                </a:solidFill>
              </a:rPr>
              <a:t>月</a:t>
            </a:r>
            <a:r>
              <a:rPr lang="en-US" altLang="ja-JP" sz="2400" dirty="0">
                <a:solidFill>
                  <a:schemeClr val="accent5">
                    <a:lumMod val="75000"/>
                  </a:schemeClr>
                </a:solidFill>
              </a:rPr>
              <a:t>17</a:t>
            </a:r>
            <a:r>
              <a:rPr lang="ja-JP" altLang="en-US" sz="24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a:t>
            </a:r>
            <a:r>
              <a:rPr lang="en-US" altLang="ja-JP" dirty="0">
                <a:solidFill>
                  <a:schemeClr val="accent5">
                    <a:lumMod val="75000"/>
                  </a:schemeClr>
                </a:solidFill>
              </a:rPr>
              <a:t>5</a:t>
            </a:r>
            <a:r>
              <a:rPr lang="ja-JP" altLang="en-US" dirty="0">
                <a:solidFill>
                  <a:schemeClr val="accent5">
                    <a:lumMod val="75000"/>
                  </a:schemeClr>
                </a:solidFill>
              </a:rPr>
              <a:t>月</a:t>
            </a:r>
            <a:r>
              <a:rPr lang="en-US" altLang="ja-JP" dirty="0">
                <a:solidFill>
                  <a:schemeClr val="accent5">
                    <a:lumMod val="75000"/>
                  </a:schemeClr>
                </a:solidFill>
              </a:rPr>
              <a:t>11</a:t>
            </a:r>
            <a:r>
              <a:rPr lang="ja-JP" altLang="en-US" dirty="0">
                <a:solidFill>
                  <a:schemeClr val="accent5">
                    <a:lumMod val="75000"/>
                  </a:schemeClr>
                </a:solidFill>
              </a:rPr>
              <a:t>日</a:t>
            </a:r>
            <a:endParaRPr lang="ja-JP" altLang="en-US" sz="2400" dirty="0">
              <a:solidFill>
                <a:schemeClr val="accent5">
                  <a:lumMod val="75000"/>
                </a:schemeClr>
              </a:solidFill>
            </a:endParaRPr>
          </a:p>
          <a:p>
            <a:pPr marL="0" indent="0">
              <a:buNone/>
            </a:pPr>
            <a:r>
              <a:rPr lang="ja-JP" altLang="en-US" sz="2400" dirty="0"/>
              <a:t>グラン注射液</a:t>
            </a:r>
            <a:r>
              <a:rPr lang="en-US" altLang="ja-JP" sz="2400" dirty="0"/>
              <a:t>M300</a:t>
            </a:r>
            <a:r>
              <a:rPr lang="ja-JP" altLang="en-US" sz="2400" dirty="0"/>
              <a:t>の製造番号</a:t>
            </a:r>
            <a:r>
              <a:rPr lang="en-US" altLang="ja-JP" sz="2400" dirty="0"/>
              <a:t>19207H</a:t>
            </a:r>
            <a:r>
              <a:rPr lang="ja-JP" altLang="en-US" sz="2400" dirty="0"/>
              <a:t>（海外出荷ロット）の長期安定性試験</a:t>
            </a:r>
            <a:r>
              <a:rPr lang="en-US" altLang="ja-JP" sz="2400" dirty="0"/>
              <a:t>12</a:t>
            </a:r>
            <a:r>
              <a:rPr lang="ja-JP" altLang="en-US" sz="2400" dirty="0"/>
              <a:t>か月目において、製品アンプル内に不溶性異物を認めました。調査の結果、不溶性異物は内因性のタンパク質と特定されました。発見されたのは</a:t>
            </a:r>
            <a:r>
              <a:rPr lang="en-US" altLang="ja-JP" sz="2400" dirty="0"/>
              <a:t>1</a:t>
            </a:r>
            <a:r>
              <a:rPr lang="ja-JP" altLang="en-US" sz="2400" dirty="0"/>
              <a:t>アンプルのみですが、製造番号</a:t>
            </a:r>
            <a:r>
              <a:rPr lang="en-US" altLang="ja-JP" sz="2400" dirty="0"/>
              <a:t>19207H</a:t>
            </a:r>
            <a:r>
              <a:rPr lang="ja-JP" altLang="en-US" sz="2400" dirty="0"/>
              <a:t>と同一の充填ロットである製造番号</a:t>
            </a:r>
            <a:r>
              <a:rPr lang="en-US" altLang="ja-JP" sz="2400" dirty="0"/>
              <a:t>19211H</a:t>
            </a:r>
            <a:r>
              <a:rPr lang="ja-JP" altLang="en-US" sz="2400" dirty="0"/>
              <a:t>（国内出荷ロット）においても、同一事象の発生が完全に否定できないことから自主回収させていただくことといたしました。</a:t>
            </a:r>
          </a:p>
          <a:p>
            <a:pPr marL="0" indent="0">
              <a:buNone/>
            </a:pPr>
            <a:r>
              <a:rPr lang="ja-JP" altLang="en-US" dirty="0"/>
              <a:t>危惧される具体的な健康被害</a:t>
            </a:r>
          </a:p>
          <a:p>
            <a:pPr marL="0" indent="0">
              <a:buNone/>
            </a:pPr>
            <a:r>
              <a:rPr lang="ja-JP" altLang="en-US" sz="2400" dirty="0"/>
              <a:t>これまでに発見された</a:t>
            </a:r>
            <a:r>
              <a:rPr lang="en-US" altLang="ja-JP" sz="2400" dirty="0"/>
              <a:t>1</a:t>
            </a:r>
            <a:r>
              <a:rPr lang="ja-JP" altLang="en-US" sz="2400" dirty="0"/>
              <a:t>アンプル以外に不溶性異物の報告はなく、工場に保管されていた製品の調査においても同様の不具合は見つかっておりません。また、不溶性異物に起因すると考えられる健康被害の報告もございません。なお、不溶性異物は内因性と考えられることから、当該製造番号の製造工程における他規格への異常等はなく、そのため無菌性への影響もありません。</a:t>
            </a:r>
            <a:endParaRPr lang="en-US" altLang="ja-JP" sz="2400" dirty="0"/>
          </a:p>
          <a:p>
            <a:pPr marL="0" indent="0">
              <a:buNone/>
            </a:pPr>
            <a:r>
              <a:rPr lang="ja-JP" altLang="en-US" sz="2400"/>
              <a:t>⇒容易に見つかる不溶性異物だったのでしょう。安全に問題ないのになぜ回収されたのでしょうか？</a:t>
            </a:r>
            <a:endParaRPr lang="en-US" altLang="ja-JP" sz="24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2194</TotalTime>
  <Words>247</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グラン注射液M300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202</cp:revision>
  <dcterms:created xsi:type="dcterms:W3CDTF">2015-03-05T03:29:01Z</dcterms:created>
  <dcterms:modified xsi:type="dcterms:W3CDTF">2020-05-11T10:45:38Z</dcterms:modified>
</cp:coreProperties>
</file>