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6" d="100"/>
          <a:sy n="56" d="100"/>
        </p:scale>
        <p:origin x="34" y="8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2020/4/20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2020/4/20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2020/4/20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2020/4/20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980341"/>
          </a:xfrm>
        </p:spPr>
        <p:txBody>
          <a:bodyPr>
            <a:noAutofit/>
          </a:bodyPr>
          <a:lstStyle/>
          <a:p>
            <a:r>
              <a:rPr lang="ja-JP" altLang="en-US" sz="3600" dirty="0">
                <a:sym typeface="Wingdings" panose="05000000000000000000" pitchFamily="2" charset="2"/>
              </a:rPr>
              <a:t>販売名　</a:t>
            </a:r>
            <a:r>
              <a:rPr lang="en-US" altLang="ja-JP" sz="3600" dirty="0">
                <a:sym typeface="Wingdings" panose="05000000000000000000" pitchFamily="2" charset="2"/>
              </a:rPr>
              <a:t>(1)</a:t>
            </a:r>
            <a:r>
              <a:rPr lang="ja-JP" altLang="en-US" sz="3600" dirty="0">
                <a:sym typeface="Wingdings" panose="05000000000000000000" pitchFamily="2" charset="2"/>
              </a:rPr>
              <a:t>トップビタンＷ内服液　　 </a:t>
            </a:r>
            <a:r>
              <a:rPr lang="en-US" altLang="ja-JP" sz="3600" dirty="0">
                <a:sym typeface="Wingdings" panose="05000000000000000000" pitchFamily="2" charset="2"/>
              </a:rPr>
              <a:t>(2)</a:t>
            </a:r>
            <a:r>
              <a:rPr lang="ja-JP" altLang="en-US" sz="3600" dirty="0">
                <a:sym typeface="Wingdings" panose="05000000000000000000" pitchFamily="2" charset="2"/>
              </a:rPr>
              <a:t>ヘルビタ黄Ｗ液</a:t>
            </a:r>
            <a:br>
              <a:rPr lang="ja-JP" altLang="en-US" sz="3600" dirty="0">
                <a:sym typeface="Wingdings" panose="05000000000000000000" pitchFamily="2" charset="2"/>
              </a:rPr>
            </a:br>
            <a:r>
              <a:rPr lang="ja-JP" altLang="en-US" sz="3600" dirty="0">
                <a:sym typeface="Wingdings" panose="05000000000000000000" pitchFamily="2" charset="2"/>
              </a:rPr>
              <a:t>　 </a:t>
            </a:r>
            <a:r>
              <a:rPr lang="en-US" altLang="ja-JP" sz="3600" dirty="0">
                <a:sym typeface="Wingdings" panose="05000000000000000000" pitchFamily="2" charset="2"/>
              </a:rPr>
              <a:t>(3)</a:t>
            </a:r>
            <a:r>
              <a:rPr lang="ja-JP" altLang="en-US" sz="3600" dirty="0">
                <a:sym typeface="Wingdings" panose="05000000000000000000" pitchFamily="2" charset="2"/>
              </a:rPr>
              <a:t>ビタタイム黄Ｗ液　 </a:t>
            </a:r>
            <a:r>
              <a:rPr lang="en-US" altLang="ja-JP" sz="3600" dirty="0">
                <a:sym typeface="Wingdings" panose="05000000000000000000" pitchFamily="2" charset="2"/>
              </a:rPr>
              <a:t>(4)</a:t>
            </a:r>
            <a:r>
              <a:rPr lang="ja-JP" altLang="en-US" sz="3600" dirty="0">
                <a:sym typeface="Wingdings" panose="05000000000000000000" pitchFamily="2" charset="2"/>
              </a:rPr>
              <a:t>ビタタイム黄Ｗゴールド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1337481"/>
            <a:ext cx="12191999" cy="5520518"/>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2400" dirty="0">
                <a:solidFill>
                  <a:schemeClr val="accent5">
                    <a:lumMod val="75000"/>
                  </a:schemeClr>
                </a:solidFill>
              </a:rPr>
              <a:t>　１２　　 　　　　 約</a:t>
            </a:r>
            <a:r>
              <a:rPr lang="en-US" altLang="ja-JP" sz="2400" dirty="0">
                <a:solidFill>
                  <a:schemeClr val="accent5">
                    <a:lumMod val="75000"/>
                  </a:schemeClr>
                </a:solidFill>
              </a:rPr>
              <a:t>20</a:t>
            </a:r>
            <a:r>
              <a:rPr lang="ja-JP" altLang="en-US" sz="2400" dirty="0">
                <a:solidFill>
                  <a:schemeClr val="accent5">
                    <a:lumMod val="75000"/>
                  </a:schemeClr>
                </a:solidFill>
              </a:rPr>
              <a:t>万本　　　　　　　</a:t>
            </a:r>
            <a:r>
              <a:rPr lang="en-US" altLang="ja-JP" sz="2400" dirty="0">
                <a:solidFill>
                  <a:schemeClr val="accent5">
                    <a:lumMod val="75000"/>
                  </a:schemeClr>
                </a:solidFill>
              </a:rPr>
              <a:t>2017</a:t>
            </a:r>
            <a:r>
              <a:rPr lang="ja-JP" altLang="en-US" sz="2400" dirty="0">
                <a:solidFill>
                  <a:schemeClr val="accent5">
                    <a:lumMod val="75000"/>
                  </a:schemeClr>
                </a:solidFill>
              </a:rPr>
              <a:t>年</a:t>
            </a:r>
            <a:r>
              <a:rPr lang="en-US" altLang="ja-JP" sz="2400" dirty="0">
                <a:solidFill>
                  <a:schemeClr val="accent5">
                    <a:lumMod val="75000"/>
                  </a:schemeClr>
                </a:solidFill>
              </a:rPr>
              <a:t>12</a:t>
            </a:r>
            <a:r>
              <a:rPr lang="ja-JP" altLang="en-US" sz="2400" dirty="0">
                <a:solidFill>
                  <a:schemeClr val="accent5">
                    <a:lumMod val="75000"/>
                  </a:schemeClr>
                </a:solidFill>
              </a:rPr>
              <a:t>月～</a:t>
            </a:r>
            <a:r>
              <a:rPr lang="en-US" altLang="ja-JP" sz="2400" dirty="0">
                <a:solidFill>
                  <a:schemeClr val="accent5">
                    <a:lumMod val="75000"/>
                  </a:schemeClr>
                </a:solidFill>
              </a:rPr>
              <a:t>2018</a:t>
            </a:r>
            <a:r>
              <a:rPr lang="ja-JP" altLang="en-US" sz="2400" dirty="0">
                <a:solidFill>
                  <a:schemeClr val="accent5">
                    <a:lumMod val="75000"/>
                  </a:schemeClr>
                </a:solidFill>
              </a:rPr>
              <a:t>年</a:t>
            </a:r>
            <a:r>
              <a:rPr lang="en-US" altLang="ja-JP" sz="2400" dirty="0">
                <a:solidFill>
                  <a:schemeClr val="accent5">
                    <a:lumMod val="75000"/>
                  </a:schemeClr>
                </a:solidFill>
              </a:rPr>
              <a:t>08</a:t>
            </a:r>
            <a:r>
              <a:rPr lang="ja-JP" altLang="en-US" sz="2400" dirty="0">
                <a:solidFill>
                  <a:schemeClr val="accent5">
                    <a:lumMod val="75000"/>
                  </a:schemeClr>
                </a:solidFill>
              </a:rPr>
              <a:t>月</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年４月</a:t>
            </a:r>
            <a:r>
              <a:rPr lang="en-US" altLang="ja-JP" dirty="0">
                <a:solidFill>
                  <a:schemeClr val="accent5">
                    <a:lumMod val="75000"/>
                  </a:schemeClr>
                </a:solidFill>
              </a:rPr>
              <a:t>20</a:t>
            </a:r>
            <a:r>
              <a:rPr lang="ja-JP" altLang="en-US" dirty="0">
                <a:solidFill>
                  <a:schemeClr val="accent5">
                    <a:lumMod val="75000"/>
                  </a:schemeClr>
                </a:solidFill>
              </a:rPr>
              <a:t>日</a:t>
            </a:r>
            <a:endParaRPr lang="ja-JP" altLang="en-US" sz="2400" dirty="0">
              <a:solidFill>
                <a:schemeClr val="accent5">
                  <a:lumMod val="75000"/>
                </a:schemeClr>
              </a:solidFill>
            </a:endParaRPr>
          </a:p>
          <a:p>
            <a:pPr marL="0" indent="0">
              <a:buNone/>
            </a:pPr>
            <a:r>
              <a:rPr lang="ja-JP" altLang="en-US" dirty="0"/>
              <a:t>本製品のチアミン硝化物の出荷時定量試験で、製造所における不適切なデータの取扱いによって、出荷規格逸脱の可能性を否定できない製品ロットが判明したため、自主回収することとしました。</a:t>
            </a:r>
          </a:p>
          <a:p>
            <a:pPr marL="0" indent="0">
              <a:buNone/>
            </a:pPr>
            <a:r>
              <a:rPr lang="ja-JP" altLang="en-US" dirty="0"/>
              <a:t>⇒</a:t>
            </a:r>
            <a:endParaRPr lang="en-US" altLang="ja-JP" dirty="0"/>
          </a:p>
          <a:p>
            <a:pPr marL="0" indent="0">
              <a:buNone/>
            </a:pPr>
            <a:r>
              <a:rPr lang="en-US" altLang="ja-JP" dirty="0"/>
              <a:t>OOS</a:t>
            </a:r>
            <a:r>
              <a:rPr lang="ja-JP" altLang="en-US" dirty="0"/>
              <a:t>の取扱いの不備を当局の査察で指摘されたと思われます。</a:t>
            </a:r>
            <a:endParaRPr lang="en-US" altLang="ja-JP" dirty="0"/>
          </a:p>
          <a:p>
            <a:pPr marL="0" indent="0">
              <a:buNone/>
            </a:pPr>
            <a:r>
              <a:rPr lang="ja-JP" altLang="en-US" dirty="0"/>
              <a:t>当局もきちんと説明して他の会社の参考にすることが品質改善につながります。</a:t>
            </a:r>
            <a:endParaRPr lang="en-US" altLang="ja-JP" dirty="0"/>
          </a:p>
          <a:p>
            <a:pPr marL="0" indent="0">
              <a:buNone/>
            </a:pPr>
            <a:r>
              <a:rPr lang="ja-JP" altLang="en-US" dirty="0"/>
              <a:t>オープンにできない事情があるのでしょうか？</a:t>
            </a:r>
            <a:endParaRPr lang="en-US" altLang="ja-JP"/>
          </a:p>
          <a:p>
            <a:pPr marL="0" indent="0">
              <a:buNone/>
            </a:pP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2188</TotalTime>
  <Words>150</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(1)トップビタンＷ内服液　　 (2)ヘルビタ黄Ｗ液 　 (3)ビタタイム黄Ｗ液　 (4)ビタタイム黄Ｗゴールド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201</cp:revision>
  <dcterms:created xsi:type="dcterms:W3CDTF">2015-03-05T03:29:01Z</dcterms:created>
  <dcterms:modified xsi:type="dcterms:W3CDTF">2020-04-20T08:26:48Z</dcterms:modified>
</cp:coreProperties>
</file>