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6" d="100"/>
          <a:sy n="56" d="100"/>
        </p:scale>
        <p:origin x="72" y="8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2020/4/10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654801"/>
          </a:xfrm>
        </p:spPr>
        <p:txBody>
          <a:bodyPr>
            <a:noAutofit/>
          </a:bodyPr>
          <a:lstStyle/>
          <a:p>
            <a:r>
              <a:rPr lang="ja-JP" altLang="en-US" sz="3600" dirty="0">
                <a:sym typeface="Wingdings" panose="05000000000000000000" pitchFamily="2" charset="2"/>
              </a:rPr>
              <a:t>販売名　バルプロ酸ナトリウム</a:t>
            </a:r>
            <a:r>
              <a:rPr lang="en-US" altLang="ja-JP" sz="3600" dirty="0">
                <a:sym typeface="Wingdings" panose="05000000000000000000" pitchFamily="2" charset="2"/>
              </a:rPr>
              <a:t>SR</a:t>
            </a:r>
            <a:r>
              <a:rPr lang="ja-JP" altLang="en-US" sz="3600" dirty="0">
                <a:sym typeface="Wingdings" panose="05000000000000000000" pitchFamily="2" charset="2"/>
              </a:rPr>
              <a:t>錠</a:t>
            </a:r>
            <a:r>
              <a:rPr lang="en-US" altLang="ja-JP" sz="3600" dirty="0">
                <a:sym typeface="Wingdings" panose="05000000000000000000" pitchFamily="2" charset="2"/>
              </a:rPr>
              <a:t>200mg</a:t>
            </a:r>
            <a:r>
              <a:rPr lang="ja-JP" altLang="en-US" sz="3600" dirty="0">
                <a:sym typeface="Wingdings" panose="05000000000000000000" pitchFamily="2" charset="2"/>
              </a:rPr>
              <a:t>「アメル」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941294"/>
            <a:ext cx="12191999" cy="5916705"/>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sz="2400" dirty="0">
                <a:solidFill>
                  <a:schemeClr val="accent5">
                    <a:lumMod val="75000"/>
                  </a:schemeClr>
                </a:solidFill>
              </a:rPr>
              <a:t>　６２　　 　　　　 約</a:t>
            </a:r>
            <a:r>
              <a:rPr lang="en-US" altLang="ja-JP" sz="2400" dirty="0">
                <a:solidFill>
                  <a:schemeClr val="accent5">
                    <a:lumMod val="75000"/>
                  </a:schemeClr>
                </a:solidFill>
              </a:rPr>
              <a:t>35</a:t>
            </a:r>
            <a:r>
              <a:rPr lang="ja-JP" altLang="en-US" sz="2400" dirty="0">
                <a:solidFill>
                  <a:schemeClr val="accent5">
                    <a:lumMod val="75000"/>
                  </a:schemeClr>
                </a:solidFill>
              </a:rPr>
              <a:t>万箱　　　　　　　</a:t>
            </a:r>
            <a:r>
              <a:rPr lang="en-US" altLang="ja-JP" sz="2400" dirty="0">
                <a:solidFill>
                  <a:schemeClr val="accent5">
                    <a:lumMod val="75000"/>
                  </a:schemeClr>
                </a:solidFill>
              </a:rPr>
              <a:t>2018</a:t>
            </a:r>
            <a:r>
              <a:rPr lang="ja-JP" altLang="en-US" sz="2400" dirty="0">
                <a:solidFill>
                  <a:schemeClr val="accent5">
                    <a:lumMod val="75000"/>
                  </a:schemeClr>
                </a:solidFill>
              </a:rPr>
              <a:t>年</a:t>
            </a:r>
            <a:r>
              <a:rPr lang="en-US" altLang="ja-JP" sz="2400" dirty="0">
                <a:solidFill>
                  <a:schemeClr val="accent5">
                    <a:lumMod val="75000"/>
                  </a:schemeClr>
                </a:solidFill>
              </a:rPr>
              <a:t>09</a:t>
            </a:r>
            <a:r>
              <a:rPr lang="ja-JP" altLang="en-US" sz="2400" dirty="0">
                <a:solidFill>
                  <a:schemeClr val="accent5">
                    <a:lumMod val="75000"/>
                  </a:schemeClr>
                </a:solidFill>
              </a:rPr>
              <a:t>月</a:t>
            </a:r>
            <a:r>
              <a:rPr lang="en-US" altLang="ja-JP" sz="2400" dirty="0">
                <a:solidFill>
                  <a:schemeClr val="accent5">
                    <a:lumMod val="75000"/>
                  </a:schemeClr>
                </a:solidFill>
              </a:rPr>
              <a:t>06</a:t>
            </a:r>
            <a:r>
              <a:rPr lang="ja-JP" altLang="en-US" sz="2400" dirty="0">
                <a:solidFill>
                  <a:schemeClr val="accent5">
                    <a:lumMod val="75000"/>
                  </a:schemeClr>
                </a:solidFill>
              </a:rPr>
              <a:t>日～　</a:t>
            </a:r>
            <a:r>
              <a:rPr lang="en-US" altLang="ja-JP" sz="2400" dirty="0">
                <a:solidFill>
                  <a:schemeClr val="accent5">
                    <a:lumMod val="75000"/>
                  </a:schemeClr>
                </a:solidFill>
              </a:rPr>
              <a:t>2020</a:t>
            </a:r>
            <a:r>
              <a:rPr lang="ja-JP" altLang="en-US" sz="2400" dirty="0">
                <a:solidFill>
                  <a:schemeClr val="accent5">
                    <a:lumMod val="75000"/>
                  </a:schemeClr>
                </a:solidFill>
              </a:rPr>
              <a:t>年</a:t>
            </a:r>
            <a:r>
              <a:rPr lang="en-US" altLang="ja-JP" sz="2400" dirty="0">
                <a:solidFill>
                  <a:schemeClr val="accent5">
                    <a:lumMod val="75000"/>
                  </a:schemeClr>
                </a:solidFill>
              </a:rPr>
              <a:t>03</a:t>
            </a:r>
            <a:r>
              <a:rPr lang="ja-JP" altLang="en-US" sz="2400" dirty="0">
                <a:solidFill>
                  <a:schemeClr val="accent5">
                    <a:lumMod val="75000"/>
                  </a:schemeClr>
                </a:solidFill>
              </a:rPr>
              <a:t>月</a:t>
            </a:r>
            <a:r>
              <a:rPr lang="en-US" altLang="ja-JP" sz="2400" dirty="0">
                <a:solidFill>
                  <a:schemeClr val="accent5">
                    <a:lumMod val="75000"/>
                  </a:schemeClr>
                </a:solidFill>
              </a:rPr>
              <a:t>25</a:t>
            </a:r>
            <a:r>
              <a:rPr lang="ja-JP" altLang="en-US" sz="2400" dirty="0">
                <a:solidFill>
                  <a:schemeClr val="accent5">
                    <a:lumMod val="75000"/>
                  </a:schemeClr>
                </a:solidFill>
              </a:rPr>
              <a:t>日</a:t>
            </a: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年４月</a:t>
            </a:r>
            <a:r>
              <a:rPr lang="en-US" altLang="ja-JP" dirty="0">
                <a:solidFill>
                  <a:schemeClr val="accent5">
                    <a:lumMod val="75000"/>
                  </a:schemeClr>
                </a:solidFill>
              </a:rPr>
              <a:t>10</a:t>
            </a:r>
            <a:r>
              <a:rPr lang="ja-JP" altLang="en-US" dirty="0">
                <a:solidFill>
                  <a:schemeClr val="accent5">
                    <a:lumMod val="75000"/>
                  </a:schemeClr>
                </a:solidFill>
              </a:rPr>
              <a:t>日</a:t>
            </a:r>
            <a:endParaRPr lang="ja-JP" altLang="en-US" sz="2400" dirty="0">
              <a:solidFill>
                <a:schemeClr val="accent5">
                  <a:lumMod val="75000"/>
                </a:schemeClr>
              </a:solidFill>
            </a:endParaRPr>
          </a:p>
          <a:p>
            <a:pPr marL="0" indent="0">
              <a:buNone/>
            </a:pPr>
            <a:r>
              <a:rPr lang="ja-JP" altLang="en-US" dirty="0"/>
              <a:t>回収対象ロットのコーティング工程の一部作業において、承認書に記載された製造方法と異なる方法で製造されていた可能性があるため、自主回収することといたしました。</a:t>
            </a:r>
          </a:p>
          <a:p>
            <a:pPr marL="0" indent="0">
              <a:buNone/>
            </a:pPr>
            <a:r>
              <a:rPr lang="ja-JP" altLang="en-US" dirty="0"/>
              <a:t>⇒</a:t>
            </a:r>
            <a:endParaRPr lang="en-US" altLang="ja-JP" dirty="0"/>
          </a:p>
          <a:p>
            <a:pPr marL="0" indent="0">
              <a:buNone/>
            </a:pPr>
            <a:r>
              <a:rPr lang="ja-JP" altLang="en-US" dirty="0"/>
              <a:t>この会社は最近、別件で回収がありました。</a:t>
            </a:r>
            <a:endParaRPr lang="en-US" altLang="ja-JP" dirty="0"/>
          </a:p>
          <a:p>
            <a:pPr marL="0" indent="0">
              <a:buNone/>
            </a:pPr>
            <a:r>
              <a:rPr lang="ja-JP" altLang="en-US" dirty="0"/>
              <a:t>ひょっとして</a:t>
            </a:r>
            <a:r>
              <a:rPr lang="en-US" altLang="ja-JP" dirty="0"/>
              <a:t>PMDA</a:t>
            </a:r>
            <a:r>
              <a:rPr lang="ja-JP" altLang="en-US" dirty="0"/>
              <a:t>の無通告査察が入り、指摘されての回収かもしれません。</a:t>
            </a:r>
            <a:endParaRPr lang="en-US" altLang="ja-JP" dirty="0"/>
          </a:p>
          <a:p>
            <a:pPr marL="0" indent="0">
              <a:buNone/>
            </a:pPr>
            <a:r>
              <a:rPr lang="ja-JP" altLang="en-US" dirty="0"/>
              <a:t>変更管理の問題で軽微変更が一部変更申請と言われたのでしょうか？</a:t>
            </a:r>
            <a:endParaRPr lang="en-US" altLang="ja-JP" dirty="0"/>
          </a:p>
          <a:p>
            <a:pPr marL="0" indent="0">
              <a:buNone/>
            </a:pPr>
            <a:r>
              <a:rPr lang="ja-JP" altLang="en-US"/>
              <a:t>毎年承認書との齟齬チェックはされているはずですので。</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2182</TotalTime>
  <Words>140</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バルプロ酸ナトリウムSR錠200mg「アメル」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200</cp:revision>
  <dcterms:created xsi:type="dcterms:W3CDTF">2015-03-05T03:29:01Z</dcterms:created>
  <dcterms:modified xsi:type="dcterms:W3CDTF">2020-04-10T10:19:36Z</dcterms:modified>
</cp:coreProperties>
</file>