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2015/9/14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1"/>
            <a:ext cx="12192000" cy="486877"/>
          </a:xfrm>
        </p:spPr>
        <p:txBody>
          <a:bodyPr>
            <a:normAutofit fontScale="90000"/>
          </a:bodyPr>
          <a:lstStyle/>
          <a:p>
            <a:r>
              <a:rPr lang="ja-JP" altLang="en-US" sz="3600" dirty="0" smtClean="0"/>
              <a:t>販売名</a:t>
            </a:r>
            <a:r>
              <a:rPr lang="ja-JP" altLang="en-US" sz="3600" dirty="0">
                <a:sym typeface="Wingdings" panose="05000000000000000000" pitchFamily="2" charset="2"/>
              </a:rPr>
              <a:t>　</a:t>
            </a:r>
            <a:r>
              <a:rPr lang="ja-JP" altLang="en-US" sz="3600" dirty="0">
                <a:sym typeface="Wingdings" panose="05000000000000000000" pitchFamily="2" charset="2"/>
              </a:rPr>
              <a:t>浅田飴子供せきど</a:t>
            </a:r>
            <a:r>
              <a:rPr lang="ja-JP" altLang="en-US" sz="3600" dirty="0" err="1">
                <a:sym typeface="Wingdings" panose="05000000000000000000" pitchFamily="2" charset="2"/>
              </a:rPr>
              <a:t>め</a:t>
            </a:r>
            <a:r>
              <a:rPr lang="ja-JP" altLang="en-US" sz="3600" dirty="0">
                <a:sym typeface="Wingdings" panose="05000000000000000000" pitchFamily="2" charset="2"/>
              </a:rPr>
              <a:t>ドロップＧ　 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</a:t>
            </a:r>
            <a:r>
              <a:rPr lang="ja-JP" altLang="en-US" sz="3600" dirty="0" smtClean="0">
                <a:solidFill>
                  <a:srgbClr val="C00000"/>
                </a:solidFill>
              </a:rPr>
              <a:t>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92696"/>
            <a:ext cx="12191999" cy="56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対象</a:t>
            </a:r>
            <a:r>
              <a:rPr lang="ja-JP" altLang="en-US" sz="3200" b="1" dirty="0">
                <a:solidFill>
                  <a:srgbClr val="002060"/>
                </a:solidFill>
              </a:rPr>
              <a:t>ロット、数量及び出荷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時期　　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 smtClean="0"/>
              <a:t>対象ロット　</a:t>
            </a:r>
            <a:r>
              <a:rPr lang="ja-JP" altLang="en-US" dirty="0" smtClean="0"/>
              <a:t>３ロット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数量：　</a:t>
            </a:r>
            <a:r>
              <a:rPr lang="ja-JP" altLang="en-US" dirty="0" smtClean="0"/>
              <a:t>１７，８４０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市場出荷時期</a:t>
            </a:r>
            <a:r>
              <a:rPr lang="ja-JP" altLang="en-US" dirty="0" smtClean="0"/>
              <a:t>：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平成２７年６月２６日</a:t>
            </a:r>
            <a:r>
              <a:rPr lang="ja-JP" altLang="en-US" dirty="0" smtClean="0"/>
              <a:t>～平成２７年９月７日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72995"/>
            <a:ext cx="12192000" cy="436605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販売名</a:t>
            </a:r>
            <a:r>
              <a:rPr lang="ja-JP" altLang="en-US" sz="3600" dirty="0" smtClean="0"/>
              <a:t>：　浅田</a:t>
            </a:r>
            <a:r>
              <a:rPr lang="ja-JP" altLang="en-US" sz="3600" dirty="0"/>
              <a:t>飴子供せきど</a:t>
            </a:r>
            <a:r>
              <a:rPr lang="ja-JP" altLang="en-US" sz="3600" dirty="0" err="1"/>
              <a:t>め</a:t>
            </a:r>
            <a:r>
              <a:rPr lang="ja-JP" altLang="en-US" sz="3600" dirty="0"/>
              <a:t>ドロップ</a:t>
            </a:r>
            <a:r>
              <a:rPr lang="ja-JP" altLang="en-US" sz="3600" dirty="0" smtClean="0"/>
              <a:t>Ｇ　  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68680"/>
            <a:ext cx="12191999" cy="5989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400" b="1" dirty="0" smtClean="0">
                <a:solidFill>
                  <a:srgbClr val="002060"/>
                </a:solidFill>
              </a:rPr>
              <a:t>回収</a:t>
            </a:r>
            <a:r>
              <a:rPr lang="ja-JP" altLang="en-US" sz="3400" b="1" dirty="0">
                <a:solidFill>
                  <a:srgbClr val="002060"/>
                </a:solidFill>
              </a:rPr>
              <a:t>理由</a:t>
            </a:r>
            <a:r>
              <a:rPr lang="ja-JP" altLang="en-US" dirty="0"/>
              <a:t>　</a:t>
            </a:r>
            <a:r>
              <a:rPr lang="en-US" altLang="ja-JP" dirty="0" smtClean="0"/>
              <a:t>2015</a:t>
            </a:r>
            <a:r>
              <a:rPr lang="ja-JP" altLang="en-US" dirty="0" smtClean="0"/>
              <a:t>年９月</a:t>
            </a:r>
            <a:r>
              <a:rPr lang="en-US" altLang="ja-JP" dirty="0" smtClean="0"/>
              <a:t>10</a:t>
            </a:r>
            <a:r>
              <a:rPr lang="ja-JP" altLang="en-US" dirty="0" smtClean="0"/>
              <a:t>日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対象ロットについて、添付文書の「成分・分量」欄に記載する成分名を、クレゾールスルホン酸カリウムとする</a:t>
            </a:r>
          </a:p>
          <a:p>
            <a:pPr marL="0" indent="0">
              <a:buNone/>
            </a:pPr>
            <a:r>
              <a:rPr lang="ja-JP" altLang="en-US" dirty="0"/>
              <a:t>ところ、クレゾールスルホン酸ナトリウムと誤って記載したため。</a:t>
            </a:r>
          </a:p>
          <a:p>
            <a:pPr marL="0" indent="0">
              <a:buNone/>
            </a:pPr>
            <a:r>
              <a:rPr lang="ja-JP" altLang="en-US" sz="3200" b="1" dirty="0" smtClean="0">
                <a:solidFill>
                  <a:schemeClr val="accent5">
                    <a:lumMod val="50000"/>
                  </a:schemeClr>
                </a:solidFill>
              </a:rPr>
              <a:t>危惧</a:t>
            </a:r>
            <a:r>
              <a:rPr lang="ja-JP" altLang="en-US" sz="3200" b="1" dirty="0">
                <a:solidFill>
                  <a:schemeClr val="accent5">
                    <a:lumMod val="50000"/>
                  </a:schemeClr>
                </a:solidFill>
              </a:rPr>
              <a:t>される具体的な健康被害</a:t>
            </a:r>
          </a:p>
          <a:p>
            <a:pPr marL="0" indent="0">
              <a:buNone/>
            </a:pPr>
            <a:r>
              <a:rPr lang="ja-JP" altLang="en-US" dirty="0" smtClean="0"/>
              <a:t>添付</a:t>
            </a:r>
            <a:r>
              <a:rPr lang="ja-JP" altLang="en-US" dirty="0"/>
              <a:t>文書の「成分・分量」欄の表示の誤りのため、製品の品質上には問題がなく、直接の容器には正しく記載</a:t>
            </a:r>
            <a:r>
              <a:rPr lang="ja-JP" altLang="en-US" dirty="0" smtClean="0"/>
              <a:t>されて</a:t>
            </a:r>
            <a:r>
              <a:rPr lang="ja-JP" altLang="en-US" dirty="0"/>
              <a:t>おり、重篤な健康被害の発生の恐れは無いものと考えられます。また、現在までに健康被害の報告は</a:t>
            </a:r>
            <a:r>
              <a:rPr lang="ja-JP" altLang="en-US" dirty="0" smtClean="0"/>
              <a:t>受けておりません</a:t>
            </a:r>
            <a:r>
              <a:rPr lang="ja-JP" altLang="en-US" dirty="0"/>
              <a:t>。</a:t>
            </a:r>
          </a:p>
          <a:p>
            <a:pPr marL="0" indent="0">
              <a:buNone/>
            </a:pPr>
            <a:r>
              <a:rPr lang="ja-JP" altLang="en-US" dirty="0" smtClean="0"/>
              <a:t>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3400" dirty="0" smtClean="0"/>
              <a:t>塩の間違いはよく起こしやすいケースです。塩があるとその観点で確認する姿勢が必要です。</a:t>
            </a:r>
            <a:endParaRPr lang="en-US" altLang="ja-JP" sz="3400" dirty="0" smtClean="0"/>
          </a:p>
        </p:txBody>
      </p:sp>
    </p:spTree>
    <p:extLst>
      <p:ext uri="{BB962C8B-B14F-4D97-AF65-F5344CB8AC3E}">
        <p14:creationId xmlns:p14="http://schemas.microsoft.com/office/powerpoint/2010/main" val="191888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12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　浅田飴子供せきどめドロップＧ　 製品回収</vt:lpstr>
      <vt:lpstr>販売名：　浅田飴子供せきどめドロップＧ　  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32</cp:revision>
  <dcterms:created xsi:type="dcterms:W3CDTF">2015-03-05T03:29:01Z</dcterms:created>
  <dcterms:modified xsi:type="dcterms:W3CDTF">2015-09-14T05:15:43Z</dcterms:modified>
</cp:coreProperties>
</file>