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34"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68740"/>
          </a:xfrm>
        </p:spPr>
        <p:txBody>
          <a:bodyPr>
            <a:noAutofit/>
          </a:bodyPr>
          <a:lstStyle/>
          <a:p>
            <a:r>
              <a:rPr lang="ja-JP" altLang="en-US" sz="2600" dirty="0">
                <a:sym typeface="Wingdings" panose="05000000000000000000" pitchFamily="2" charset="2"/>
              </a:rPr>
              <a:t>販売名　同じ会社で回収が８製品</a:t>
            </a:r>
            <a:r>
              <a:rPr lang="en-US" altLang="ja-JP" sz="2600" dirty="0">
                <a:sym typeface="Wingdings" panose="05000000000000000000" pitchFamily="2" charset="2"/>
              </a:rPr>
              <a:t> </a:t>
            </a:r>
            <a:r>
              <a:rPr lang="ja-JP" altLang="en-US" sz="2600" dirty="0">
                <a:sym typeface="Wingdings" panose="05000000000000000000" pitchFamily="2" charset="2"/>
              </a:rPr>
              <a:t>　　　　</a:t>
            </a:r>
            <a:r>
              <a:rPr lang="en-US" altLang="ja-JP" sz="2600" dirty="0">
                <a:sym typeface="Wingdings" panose="05000000000000000000" pitchFamily="2" charset="2"/>
              </a:rPr>
              <a:t> </a:t>
            </a:r>
            <a:r>
              <a:rPr lang="ja-JP" altLang="en-US" sz="2600" dirty="0">
                <a:solidFill>
                  <a:srgbClr val="C00000"/>
                </a:solidFill>
              </a:rPr>
              <a:t>製品回収　</a:t>
            </a:r>
            <a:r>
              <a:rPr lang="en-US" altLang="ja-JP" sz="2600" dirty="0">
                <a:solidFill>
                  <a:srgbClr val="C00000"/>
                </a:solidFill>
              </a:rPr>
              <a:t>2020</a:t>
            </a:r>
            <a:r>
              <a:rPr lang="ja-JP" altLang="en-US" sz="2600" dirty="0">
                <a:solidFill>
                  <a:srgbClr val="C00000"/>
                </a:solidFill>
              </a:rPr>
              <a:t>年</a:t>
            </a:r>
            <a:r>
              <a:rPr lang="en-US" altLang="ja-JP" sz="2600" dirty="0">
                <a:solidFill>
                  <a:srgbClr val="C00000"/>
                </a:solidFill>
              </a:rPr>
              <a:t>4</a:t>
            </a:r>
            <a:r>
              <a:rPr lang="ja-JP" altLang="en-US" sz="2600" dirty="0">
                <a:solidFill>
                  <a:srgbClr val="C00000"/>
                </a:solidFill>
              </a:rPr>
              <a:t>月</a:t>
            </a:r>
            <a:r>
              <a:rPr lang="en-US" altLang="ja-JP" sz="2600" dirty="0">
                <a:solidFill>
                  <a:srgbClr val="C00000"/>
                </a:solidFill>
              </a:rPr>
              <a:t>7</a:t>
            </a:r>
            <a:r>
              <a:rPr lang="ja-JP" altLang="en-US" sz="2600" dirty="0">
                <a:solidFill>
                  <a:srgbClr val="C00000"/>
                </a:solidFill>
              </a:rPr>
              <a:t>日</a:t>
            </a:r>
            <a:endParaRPr kumimoji="1" lang="ja-JP" altLang="en-US" sz="2600" dirty="0">
              <a:solidFill>
                <a:srgbClr val="C00000"/>
              </a:solidFill>
            </a:endParaRPr>
          </a:p>
        </p:txBody>
      </p:sp>
      <p:sp>
        <p:nvSpPr>
          <p:cNvPr id="3" name="コンテンツ プレースホルダー 2"/>
          <p:cNvSpPr>
            <a:spLocks noGrp="1"/>
          </p:cNvSpPr>
          <p:nvPr>
            <p:ph idx="1"/>
          </p:nvPr>
        </p:nvSpPr>
        <p:spPr>
          <a:xfrm>
            <a:off x="0" y="559558"/>
            <a:ext cx="12191999" cy="6298441"/>
          </a:xfrm>
        </p:spPr>
        <p:txBody>
          <a:bodyPr>
            <a:noAutofit/>
          </a:bodyPr>
          <a:lstStyle/>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9</a:t>
            </a:r>
            <a:r>
              <a:rPr lang="ja-JP" altLang="en-US" sz="2600" dirty="0">
                <a:solidFill>
                  <a:schemeClr val="accent5">
                    <a:lumMod val="75000"/>
                  </a:schemeClr>
                </a:solidFill>
              </a:rPr>
              <a:t>　　販売名　　　 ： ニコランジル錠</a:t>
            </a:r>
            <a:r>
              <a:rPr lang="en-US" altLang="ja-JP" sz="2600" dirty="0">
                <a:solidFill>
                  <a:schemeClr val="accent5">
                    <a:lumMod val="75000"/>
                  </a:schemeClr>
                </a:solidFill>
              </a:rPr>
              <a:t>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10  </a:t>
            </a:r>
            <a:r>
              <a:rPr lang="ja-JP" altLang="en-US" sz="2600" dirty="0">
                <a:solidFill>
                  <a:schemeClr val="accent5">
                    <a:lumMod val="75000"/>
                  </a:schemeClr>
                </a:solidFill>
              </a:rPr>
              <a:t>販売名　　　 ： プラバスタチンナトリウム錠</a:t>
            </a:r>
            <a:r>
              <a:rPr lang="en-US" altLang="ja-JP" sz="2600" dirty="0">
                <a:solidFill>
                  <a:schemeClr val="accent5">
                    <a:lumMod val="75000"/>
                  </a:schemeClr>
                </a:solidFill>
              </a:rPr>
              <a:t>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11  </a:t>
            </a:r>
            <a:r>
              <a:rPr lang="ja-JP" altLang="en-US" sz="2600" dirty="0">
                <a:solidFill>
                  <a:schemeClr val="accent5">
                    <a:lumMod val="75000"/>
                  </a:schemeClr>
                </a:solidFill>
              </a:rPr>
              <a:t>販売名　　　 ： プラバスタチンナトリウム錠</a:t>
            </a:r>
            <a:r>
              <a:rPr lang="en-US" altLang="ja-JP" sz="2600" dirty="0">
                <a:solidFill>
                  <a:schemeClr val="accent5">
                    <a:lumMod val="75000"/>
                  </a:schemeClr>
                </a:solidFill>
              </a:rPr>
              <a:t>10mg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12  </a:t>
            </a:r>
            <a:r>
              <a:rPr lang="ja-JP" altLang="en-US" sz="2600" dirty="0">
                <a:solidFill>
                  <a:schemeClr val="accent5">
                    <a:lumMod val="75000"/>
                  </a:schemeClr>
                </a:solidFill>
              </a:rPr>
              <a:t>販売名　　　 ： ベタヒスチンメシル酸塩錠</a:t>
            </a:r>
            <a:r>
              <a:rPr lang="en-US" altLang="ja-JP" sz="2600" dirty="0">
                <a:solidFill>
                  <a:schemeClr val="accent5">
                    <a:lumMod val="75000"/>
                  </a:schemeClr>
                </a:solidFill>
              </a:rPr>
              <a:t>6mg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13  </a:t>
            </a:r>
            <a:r>
              <a:rPr lang="ja-JP" altLang="en-US" sz="2600" dirty="0">
                <a:solidFill>
                  <a:schemeClr val="accent5">
                    <a:lumMod val="75000"/>
                  </a:schemeClr>
                </a:solidFill>
              </a:rPr>
              <a:t>販売名　　　 ： メキシレチン塩酸塩カプセル</a:t>
            </a:r>
            <a:r>
              <a:rPr lang="en-US" altLang="ja-JP" sz="2600" dirty="0">
                <a:solidFill>
                  <a:schemeClr val="accent5">
                    <a:lumMod val="75000"/>
                  </a:schemeClr>
                </a:solidFill>
              </a:rPr>
              <a:t>50mg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14  </a:t>
            </a:r>
            <a:r>
              <a:rPr lang="ja-JP" altLang="en-US" sz="2600" dirty="0">
                <a:solidFill>
                  <a:schemeClr val="accent5">
                    <a:lumMod val="75000"/>
                  </a:schemeClr>
                </a:solidFill>
              </a:rPr>
              <a:t>販売名　　　 ： ランソプラゾールカプセル</a:t>
            </a:r>
            <a:r>
              <a:rPr lang="en-US" altLang="ja-JP" sz="2600" dirty="0">
                <a:solidFill>
                  <a:schemeClr val="accent5">
                    <a:lumMod val="75000"/>
                  </a:schemeClr>
                </a:solidFill>
              </a:rPr>
              <a:t>15mg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15</a:t>
            </a:r>
            <a:r>
              <a:rPr lang="ja-JP" altLang="en-US" sz="2600" dirty="0">
                <a:solidFill>
                  <a:schemeClr val="accent5">
                    <a:lumMod val="75000"/>
                  </a:schemeClr>
                </a:solidFill>
              </a:rPr>
              <a:t>　販売名　　　 ： ランソプラゾールカプセル</a:t>
            </a:r>
            <a:r>
              <a:rPr lang="en-US" altLang="ja-JP" sz="2600" dirty="0">
                <a:solidFill>
                  <a:schemeClr val="accent5">
                    <a:lumMod val="75000"/>
                  </a:schemeClr>
                </a:solidFill>
              </a:rPr>
              <a:t>30mg</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３製品（９～</a:t>
            </a:r>
            <a:r>
              <a:rPr lang="en-US" altLang="ja-JP" sz="2600" dirty="0">
                <a:solidFill>
                  <a:schemeClr val="accent5">
                    <a:lumMod val="75000"/>
                  </a:schemeClr>
                </a:solidFill>
              </a:rPr>
              <a:t>12</a:t>
            </a:r>
            <a:r>
              <a:rPr lang="ja-JP" altLang="en-US" sz="2600" dirty="0">
                <a:solidFill>
                  <a:schemeClr val="accent5">
                    <a:lumMod val="75000"/>
                  </a:schemeClr>
                </a:solidFill>
              </a:rPr>
              <a:t>）は安定性試験で不適合で１～８と同じでした。１３～１５は、</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「出荷試験の結果を再確認したところ書類に欠落があり出荷時の品質に</a:t>
            </a:r>
          </a:p>
          <a:p>
            <a:pPr marL="0" indent="0">
              <a:buNone/>
            </a:pPr>
            <a:r>
              <a:rPr lang="ja-JP" altLang="en-US" sz="2600" dirty="0">
                <a:solidFill>
                  <a:schemeClr val="accent5">
                    <a:lumMod val="75000"/>
                  </a:schemeClr>
                </a:solidFill>
              </a:rPr>
              <a:t>問題があると考えられました」とのこと。</a:t>
            </a:r>
            <a:endParaRPr lang="en-US" altLang="ja-JP" sz="2600">
              <a:solidFill>
                <a:schemeClr val="accent5">
                  <a:lumMod val="75000"/>
                </a:schemeClr>
              </a:solidFill>
            </a:endParaRPr>
          </a:p>
          <a:p>
            <a:pPr marL="0" indent="0">
              <a:buNone/>
            </a:pPr>
            <a:r>
              <a:rPr lang="ja-JP" altLang="en-US" sz="2600">
                <a:solidFill>
                  <a:schemeClr val="accent5">
                    <a:lumMod val="75000"/>
                  </a:schemeClr>
                </a:solidFill>
              </a:rPr>
              <a:t>やはり</a:t>
            </a:r>
            <a:r>
              <a:rPr lang="ja-JP" altLang="en-US" sz="2600" dirty="0">
                <a:solidFill>
                  <a:schemeClr val="accent5">
                    <a:lumMod val="75000"/>
                  </a:schemeClr>
                </a:solidFill>
              </a:rPr>
              <a:t>これは</a:t>
            </a:r>
            <a:r>
              <a:rPr lang="en-US" altLang="ja-JP" sz="2600" dirty="0">
                <a:solidFill>
                  <a:schemeClr val="accent5">
                    <a:lumMod val="75000"/>
                  </a:schemeClr>
                </a:solidFill>
              </a:rPr>
              <a:t>PMDA</a:t>
            </a:r>
            <a:r>
              <a:rPr lang="ja-JP" altLang="en-US" sz="2600" dirty="0">
                <a:solidFill>
                  <a:schemeClr val="accent5">
                    <a:lumMod val="75000"/>
                  </a:schemeClr>
                </a:solidFill>
              </a:rPr>
              <a:t>の査察で指摘されたようです。</a:t>
            </a:r>
            <a:endParaRPr lang="en-US" altLang="ja-JP" sz="2600" dirty="0">
              <a:solidFill>
                <a:schemeClr val="accent5">
                  <a:lumMod val="75000"/>
                </a:schemeClr>
              </a:solidFill>
            </a:endParaRPr>
          </a:p>
          <a:p>
            <a:pPr marL="0" indent="0">
              <a:buNone/>
            </a:pPr>
            <a:endParaRPr lang="en-US" altLang="ja-JP" sz="2600"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98454"/>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花王ソフティ薬用ボディシャンプーｃ</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花王ソフティ薬用ボディシャンプーａ  </a:t>
            </a:r>
            <a:r>
              <a:rPr lang="en-US" altLang="ja-JP" sz="2800" dirty="0">
                <a:sym typeface="Wingdings" panose="05000000000000000000" pitchFamily="2" charset="2"/>
              </a:rPr>
              <a:t>(3)</a:t>
            </a:r>
            <a:r>
              <a:rPr lang="ja-JP" altLang="en-US" sz="2800" dirty="0">
                <a:sym typeface="Wingdings" panose="05000000000000000000" pitchFamily="2" charset="2"/>
              </a:rPr>
              <a:t>花王メディケイティッドソープ</a:t>
            </a:r>
            <a:r>
              <a:rPr lang="en-US" altLang="ja-JP" sz="2800" dirty="0">
                <a:sym typeface="Wingdings" panose="05000000000000000000" pitchFamily="2" charset="2"/>
              </a:rPr>
              <a:t>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146412"/>
            <a:ext cx="12191999" cy="5711587"/>
          </a:xfrm>
        </p:spPr>
        <p:txBody>
          <a:bodyPr>
            <a:noAutofit/>
          </a:bodyPr>
          <a:lstStyle/>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6</a:t>
            </a:r>
            <a:r>
              <a:rPr lang="ja-JP" altLang="en-US" dirty="0">
                <a:solidFill>
                  <a:schemeClr val="accent5">
                    <a:lumMod val="75000"/>
                  </a:schemeClr>
                </a:solidFill>
              </a:rPr>
              <a:t>日</a:t>
            </a:r>
            <a:endParaRPr lang="en-US" altLang="ja-JP" dirty="0">
              <a:solidFill>
                <a:schemeClr val="accent5">
                  <a:lumMod val="75000"/>
                </a:schemeClr>
              </a:solidFill>
            </a:endParaRPr>
          </a:p>
          <a:p>
            <a:pPr marL="0" indent="0">
              <a:buNone/>
            </a:pPr>
            <a:r>
              <a:rPr lang="ja-JP" altLang="en-US" sz="2400" dirty="0">
                <a:solidFill>
                  <a:schemeClr val="accent5">
                    <a:lumMod val="75000"/>
                  </a:schemeClr>
                </a:solidFill>
              </a:rPr>
              <a:t>回収理由</a:t>
            </a:r>
          </a:p>
          <a:p>
            <a:pPr marL="0" indent="0">
              <a:buNone/>
            </a:pPr>
            <a:r>
              <a:rPr lang="ja-JP" altLang="en-US" sz="2400" dirty="0">
                <a:solidFill>
                  <a:schemeClr val="accent5">
                    <a:lumMod val="75000"/>
                  </a:schemeClr>
                </a:solidFill>
              </a:rPr>
              <a:t>承認書において原料規格の誤記載が判明したため、自主回収いたします。</a:t>
            </a:r>
          </a:p>
          <a:p>
            <a:pPr marL="0" indent="0">
              <a:buNone/>
            </a:pPr>
            <a:endParaRPr lang="ja-JP" altLang="en-US" sz="800" dirty="0">
              <a:solidFill>
                <a:schemeClr val="accent5">
                  <a:lumMod val="75000"/>
                </a:schemeClr>
              </a:solidFill>
            </a:endParaRPr>
          </a:p>
          <a:p>
            <a:pPr marL="0" indent="0">
              <a:buNone/>
            </a:pPr>
            <a:r>
              <a:rPr lang="ja-JP" altLang="en-US" sz="2400" dirty="0">
                <a:solidFill>
                  <a:schemeClr val="accent5">
                    <a:lumMod val="75000"/>
                  </a:schemeClr>
                </a:solidFill>
              </a:rPr>
              <a:t>危惧される具体的な健康被害</a:t>
            </a:r>
          </a:p>
          <a:p>
            <a:pPr marL="0" indent="0">
              <a:buNone/>
            </a:pPr>
            <a:r>
              <a:rPr lang="ja-JP" altLang="en-US" sz="2400" dirty="0">
                <a:solidFill>
                  <a:schemeClr val="accent5">
                    <a:lumMod val="75000"/>
                  </a:schemeClr>
                </a:solidFill>
              </a:rPr>
              <a:t>医薬部外品において十分な使用実績のある成分のみを配合したものであるため、使用されたとしても、重篤な健康被害が発生する可能性はないと考えております。</a:t>
            </a:r>
          </a:p>
          <a:p>
            <a:pPr marL="0" indent="0">
              <a:buNone/>
            </a:pPr>
            <a:r>
              <a:rPr lang="ja-JP" altLang="en-US" dirty="0"/>
              <a:t>⇒</a:t>
            </a:r>
            <a:endParaRPr lang="en-US" altLang="ja-JP" dirty="0"/>
          </a:p>
          <a:p>
            <a:pPr marL="0" indent="0">
              <a:buNone/>
            </a:pPr>
            <a:r>
              <a:rPr lang="ja-JP" altLang="en-US" dirty="0"/>
              <a:t>ご記載であれば、それは承認書の誤記なので、従来は製品回収までさせていなかったのですが・・・。</a:t>
            </a:r>
            <a:endParaRPr lang="en-US" altLang="ja-JP" dirty="0"/>
          </a:p>
          <a:p>
            <a:pPr marL="0" indent="0">
              <a:buNone/>
            </a:pPr>
            <a:r>
              <a:rPr lang="ja-JP" altLang="en-US" dirty="0"/>
              <a:t>品名のご記載なら消費者に間違った情報提供なので製品回収ですが、原料規格であれば、正しい規格で行えばよいので。</a:t>
            </a:r>
            <a:endParaRPr lang="en-US" altLang="ja-JP" dirty="0"/>
          </a:p>
          <a:p>
            <a:pPr marL="0" indent="0">
              <a:buNone/>
            </a:pPr>
            <a:r>
              <a:rPr lang="ja-JP" altLang="en-US"/>
              <a:t>詳細な情報開示が他の会社にも参考になるのですが。</a:t>
            </a:r>
            <a:endParaRPr lang="en-US" altLang="ja-JP" dirty="0"/>
          </a:p>
        </p:txBody>
      </p:sp>
    </p:spTree>
    <p:extLst>
      <p:ext uri="{BB962C8B-B14F-4D97-AF65-F5344CB8AC3E}">
        <p14:creationId xmlns:p14="http://schemas.microsoft.com/office/powerpoint/2010/main" val="2722452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2422</TotalTime>
  <Words>335</Words>
  <Application>Microsoft Office PowerPoint</Application>
  <PresentationFormat>ワイド画面</PresentationFormat>
  <Paragraphs>24</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同じ会社で回収が８製品 　　　　 製品回収　2020年4月7日</vt:lpstr>
      <vt:lpstr>販売名　 (1)花王ソフティ薬用ボディシャンプーｃ  (2)花王ソフティ薬用ボディシャンプーａ  (3)花王メディケイティッドソープ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204</cp:revision>
  <dcterms:created xsi:type="dcterms:W3CDTF">2015-03-05T03:29:01Z</dcterms:created>
  <dcterms:modified xsi:type="dcterms:W3CDTF">2020-04-07T14:55:38Z</dcterms:modified>
</cp:coreProperties>
</file>