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34"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2020/4/7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68740"/>
          </a:xfrm>
        </p:spPr>
        <p:txBody>
          <a:bodyPr>
            <a:noAutofit/>
          </a:bodyPr>
          <a:lstStyle/>
          <a:p>
            <a:r>
              <a:rPr lang="ja-JP" altLang="en-US" sz="2600" dirty="0">
                <a:sym typeface="Wingdings" panose="05000000000000000000" pitchFamily="2" charset="2"/>
              </a:rPr>
              <a:t>販売名　同じ会社で</a:t>
            </a:r>
            <a:r>
              <a:rPr lang="ja-JP" altLang="en-US" sz="2600">
                <a:sym typeface="Wingdings" panose="05000000000000000000" pitchFamily="2" charset="2"/>
              </a:rPr>
              <a:t>回収が</a:t>
            </a:r>
            <a:r>
              <a:rPr lang="ja-JP" altLang="en-US" sz="2600" dirty="0">
                <a:sym typeface="Wingdings" panose="05000000000000000000" pitchFamily="2" charset="2"/>
              </a:rPr>
              <a:t>８</a:t>
            </a:r>
            <a:r>
              <a:rPr lang="ja-JP" altLang="en-US" sz="2600">
                <a:sym typeface="Wingdings" panose="05000000000000000000" pitchFamily="2" charset="2"/>
              </a:rPr>
              <a:t>製品</a:t>
            </a:r>
            <a:r>
              <a:rPr lang="en-US" altLang="ja-JP" sz="2600" dirty="0">
                <a:sym typeface="Wingdings" panose="05000000000000000000" pitchFamily="2" charset="2"/>
              </a:rPr>
              <a:t> </a:t>
            </a:r>
            <a:r>
              <a:rPr lang="ja-JP" altLang="en-US" sz="2600" dirty="0">
                <a:sym typeface="Wingdings" panose="05000000000000000000" pitchFamily="2" charset="2"/>
              </a:rPr>
              <a:t>　　　　</a:t>
            </a:r>
            <a:r>
              <a:rPr lang="en-US" altLang="ja-JP" sz="2600" dirty="0">
                <a:sym typeface="Wingdings" panose="05000000000000000000" pitchFamily="2" charset="2"/>
              </a:rPr>
              <a:t> </a:t>
            </a:r>
            <a:r>
              <a:rPr lang="ja-JP" altLang="en-US" sz="2600" dirty="0">
                <a:solidFill>
                  <a:srgbClr val="C00000"/>
                </a:solidFill>
              </a:rPr>
              <a:t>製品回収　</a:t>
            </a:r>
            <a:r>
              <a:rPr lang="en-US" altLang="ja-JP" sz="2600" dirty="0">
                <a:solidFill>
                  <a:srgbClr val="C00000"/>
                </a:solidFill>
              </a:rPr>
              <a:t>2020</a:t>
            </a:r>
            <a:r>
              <a:rPr lang="ja-JP" altLang="en-US" sz="2600" dirty="0">
                <a:solidFill>
                  <a:srgbClr val="C00000"/>
                </a:solidFill>
              </a:rPr>
              <a:t>年</a:t>
            </a:r>
            <a:r>
              <a:rPr lang="en-US" altLang="ja-JP" sz="2600" dirty="0">
                <a:solidFill>
                  <a:srgbClr val="C00000"/>
                </a:solidFill>
              </a:rPr>
              <a:t>4</a:t>
            </a:r>
            <a:r>
              <a:rPr lang="ja-JP" altLang="en-US" sz="2600" dirty="0">
                <a:solidFill>
                  <a:srgbClr val="C00000"/>
                </a:solidFill>
              </a:rPr>
              <a:t>月</a:t>
            </a:r>
            <a:r>
              <a:rPr lang="en-US" altLang="ja-JP" sz="2600" dirty="0">
                <a:solidFill>
                  <a:srgbClr val="C00000"/>
                </a:solidFill>
              </a:rPr>
              <a:t>7</a:t>
            </a:r>
            <a:r>
              <a:rPr lang="ja-JP" altLang="en-US" sz="2600" dirty="0">
                <a:solidFill>
                  <a:srgbClr val="C00000"/>
                </a:solidFill>
              </a:rPr>
              <a:t>日</a:t>
            </a:r>
            <a:endParaRPr kumimoji="1" lang="ja-JP" altLang="en-US" sz="2600" dirty="0">
              <a:solidFill>
                <a:srgbClr val="C00000"/>
              </a:solidFill>
            </a:endParaRPr>
          </a:p>
        </p:txBody>
      </p:sp>
      <p:sp>
        <p:nvSpPr>
          <p:cNvPr id="3" name="コンテンツ プレースホルダー 2"/>
          <p:cNvSpPr>
            <a:spLocks noGrp="1"/>
          </p:cNvSpPr>
          <p:nvPr>
            <p:ph idx="1"/>
          </p:nvPr>
        </p:nvSpPr>
        <p:spPr>
          <a:xfrm>
            <a:off x="0" y="559558"/>
            <a:ext cx="12191999" cy="6298441"/>
          </a:xfrm>
        </p:spPr>
        <p:txBody>
          <a:bodyPr>
            <a:noAutofit/>
          </a:bodyPr>
          <a:lstStyle/>
          <a:p>
            <a:pPr marL="0" indent="0">
              <a:buNone/>
            </a:pPr>
            <a:r>
              <a:rPr lang="ja-JP" altLang="en-US" sz="2600" dirty="0">
                <a:solidFill>
                  <a:schemeClr val="accent5">
                    <a:lumMod val="75000"/>
                  </a:schemeClr>
                </a:solidFill>
              </a:rPr>
              <a:t>■回収対象</a:t>
            </a:r>
            <a:r>
              <a:rPr lang="en-US" altLang="ja-JP" sz="2600" dirty="0">
                <a:solidFill>
                  <a:schemeClr val="accent5">
                    <a:lumMod val="75000"/>
                  </a:schemeClr>
                </a:solidFill>
              </a:rPr>
              <a:t>1</a:t>
            </a:r>
            <a:r>
              <a:rPr lang="ja-JP" altLang="en-US" sz="2600" dirty="0">
                <a:solidFill>
                  <a:schemeClr val="accent5">
                    <a:lumMod val="75000"/>
                  </a:schemeClr>
                </a:solidFill>
              </a:rPr>
              <a:t>　販売名　　　 ： </a:t>
            </a:r>
            <a:r>
              <a:rPr lang="en-US" altLang="ja-JP" sz="2600" dirty="0">
                <a:solidFill>
                  <a:schemeClr val="accent5">
                    <a:lumMod val="75000"/>
                  </a:schemeClr>
                </a:solidFill>
              </a:rPr>
              <a:t>ATP</a:t>
            </a:r>
            <a:r>
              <a:rPr lang="ja-JP" altLang="en-US" sz="2600" dirty="0">
                <a:solidFill>
                  <a:schemeClr val="accent5">
                    <a:lumMod val="75000"/>
                  </a:schemeClr>
                </a:solidFill>
              </a:rPr>
              <a:t>腸溶錠</a:t>
            </a:r>
            <a:r>
              <a:rPr lang="en-US" altLang="ja-JP" sz="2600" dirty="0">
                <a:solidFill>
                  <a:schemeClr val="accent5">
                    <a:lumMod val="75000"/>
                  </a:schemeClr>
                </a:solidFill>
              </a:rPr>
              <a:t>20mg</a:t>
            </a:r>
            <a:r>
              <a:rPr lang="ja-JP" altLang="en-US" sz="2600" dirty="0">
                <a:solidFill>
                  <a:schemeClr val="accent5">
                    <a:lumMod val="75000"/>
                  </a:schemeClr>
                </a:solidFill>
              </a:rPr>
              <a:t>「日医工」 </a:t>
            </a:r>
          </a:p>
          <a:p>
            <a:pPr marL="0" indent="0">
              <a:buNone/>
            </a:pPr>
            <a:r>
              <a:rPr lang="en-US" altLang="ja-JP" sz="2600" dirty="0">
                <a:solidFill>
                  <a:schemeClr val="accent5">
                    <a:lumMod val="75000"/>
                  </a:schemeClr>
                </a:solidFill>
              </a:rPr>
              <a:t>■</a:t>
            </a:r>
            <a:r>
              <a:rPr lang="ja-JP" altLang="en-US" sz="2600" dirty="0">
                <a:solidFill>
                  <a:schemeClr val="accent5">
                    <a:lumMod val="75000"/>
                  </a:schemeClr>
                </a:solidFill>
              </a:rPr>
              <a:t>回収対象</a:t>
            </a:r>
            <a:r>
              <a:rPr lang="en-US" altLang="ja-JP" sz="2600" dirty="0">
                <a:solidFill>
                  <a:schemeClr val="accent5">
                    <a:lumMod val="75000"/>
                  </a:schemeClr>
                </a:solidFill>
              </a:rPr>
              <a:t>2  </a:t>
            </a:r>
            <a:r>
              <a:rPr lang="ja-JP" altLang="en-US" sz="2600" dirty="0">
                <a:solidFill>
                  <a:schemeClr val="accent5">
                    <a:lumMod val="75000"/>
                  </a:schemeClr>
                </a:solidFill>
              </a:rPr>
              <a:t>販売名　　　 ： オルメサルタン</a:t>
            </a:r>
            <a:r>
              <a:rPr lang="en-US" altLang="ja-JP" sz="2600" dirty="0">
                <a:solidFill>
                  <a:schemeClr val="accent5">
                    <a:lumMod val="75000"/>
                  </a:schemeClr>
                </a:solidFill>
              </a:rPr>
              <a:t>OD</a:t>
            </a:r>
            <a:r>
              <a:rPr lang="ja-JP" altLang="en-US" sz="2600" dirty="0">
                <a:solidFill>
                  <a:schemeClr val="accent5">
                    <a:lumMod val="75000"/>
                  </a:schemeClr>
                </a:solidFill>
              </a:rPr>
              <a:t>錠</a:t>
            </a:r>
            <a:r>
              <a:rPr lang="en-US" altLang="ja-JP" sz="2600" dirty="0">
                <a:solidFill>
                  <a:schemeClr val="accent5">
                    <a:lumMod val="75000"/>
                  </a:schemeClr>
                </a:solidFill>
              </a:rPr>
              <a:t>20mg</a:t>
            </a:r>
            <a:r>
              <a:rPr lang="ja-JP" altLang="en-US" sz="2600" dirty="0">
                <a:solidFill>
                  <a:schemeClr val="accent5">
                    <a:lumMod val="75000"/>
                  </a:schemeClr>
                </a:solidFill>
              </a:rPr>
              <a:t>「日医工」 </a:t>
            </a:r>
          </a:p>
          <a:p>
            <a:pPr marL="0" indent="0">
              <a:buNone/>
            </a:pPr>
            <a:r>
              <a:rPr lang="en-US" altLang="ja-JP" sz="2600" dirty="0">
                <a:solidFill>
                  <a:schemeClr val="accent5">
                    <a:lumMod val="75000"/>
                  </a:schemeClr>
                </a:solidFill>
              </a:rPr>
              <a:t>■</a:t>
            </a:r>
            <a:r>
              <a:rPr lang="ja-JP" altLang="en-US" sz="2600" dirty="0">
                <a:solidFill>
                  <a:schemeClr val="accent5">
                    <a:lumMod val="75000"/>
                  </a:schemeClr>
                </a:solidFill>
              </a:rPr>
              <a:t>回収対象</a:t>
            </a:r>
            <a:r>
              <a:rPr lang="en-US" altLang="ja-JP" sz="2600" dirty="0">
                <a:solidFill>
                  <a:schemeClr val="accent5">
                    <a:lumMod val="75000"/>
                  </a:schemeClr>
                </a:solidFill>
              </a:rPr>
              <a:t>3  </a:t>
            </a:r>
            <a:r>
              <a:rPr lang="ja-JP" altLang="en-US" sz="2600" dirty="0">
                <a:solidFill>
                  <a:schemeClr val="accent5">
                    <a:lumMod val="75000"/>
                  </a:schemeClr>
                </a:solidFill>
              </a:rPr>
              <a:t>販売名　　　 ： グリメピリド錠</a:t>
            </a:r>
            <a:r>
              <a:rPr lang="en-US" altLang="ja-JP" sz="2600" dirty="0">
                <a:solidFill>
                  <a:schemeClr val="accent5">
                    <a:lumMod val="75000"/>
                  </a:schemeClr>
                </a:solidFill>
              </a:rPr>
              <a:t>1mg</a:t>
            </a:r>
            <a:r>
              <a:rPr lang="ja-JP" altLang="en-US" sz="2600" dirty="0">
                <a:solidFill>
                  <a:schemeClr val="accent5">
                    <a:lumMod val="75000"/>
                  </a:schemeClr>
                </a:solidFill>
              </a:rPr>
              <a:t>「日医工」 </a:t>
            </a:r>
          </a:p>
          <a:p>
            <a:pPr marL="0" indent="0">
              <a:buNone/>
            </a:pPr>
            <a:r>
              <a:rPr lang="en-US" altLang="ja-JP" sz="2600" dirty="0">
                <a:solidFill>
                  <a:schemeClr val="accent5">
                    <a:lumMod val="75000"/>
                  </a:schemeClr>
                </a:solidFill>
              </a:rPr>
              <a:t>■</a:t>
            </a:r>
            <a:r>
              <a:rPr lang="ja-JP" altLang="en-US" sz="2600" dirty="0">
                <a:solidFill>
                  <a:schemeClr val="accent5">
                    <a:lumMod val="75000"/>
                  </a:schemeClr>
                </a:solidFill>
              </a:rPr>
              <a:t>回収対象</a:t>
            </a:r>
            <a:r>
              <a:rPr lang="en-US" altLang="ja-JP" sz="2600" dirty="0">
                <a:solidFill>
                  <a:schemeClr val="accent5">
                    <a:lumMod val="75000"/>
                  </a:schemeClr>
                </a:solidFill>
              </a:rPr>
              <a:t>4  </a:t>
            </a:r>
            <a:r>
              <a:rPr lang="ja-JP" altLang="en-US" sz="2600" dirty="0">
                <a:solidFill>
                  <a:schemeClr val="accent5">
                    <a:lumMod val="75000"/>
                  </a:schemeClr>
                </a:solidFill>
              </a:rPr>
              <a:t>販売名　　　 ： セファクロルカプセル</a:t>
            </a:r>
            <a:r>
              <a:rPr lang="en-US" altLang="ja-JP" sz="2600" dirty="0">
                <a:solidFill>
                  <a:schemeClr val="accent5">
                    <a:lumMod val="75000"/>
                  </a:schemeClr>
                </a:solidFill>
              </a:rPr>
              <a:t>250mg</a:t>
            </a:r>
            <a:r>
              <a:rPr lang="ja-JP" altLang="en-US" sz="2600" dirty="0">
                <a:solidFill>
                  <a:schemeClr val="accent5">
                    <a:lumMod val="75000"/>
                  </a:schemeClr>
                </a:solidFill>
              </a:rPr>
              <a:t>「日医工」 </a:t>
            </a:r>
          </a:p>
          <a:p>
            <a:pPr marL="0" indent="0">
              <a:buNone/>
            </a:pPr>
            <a:r>
              <a:rPr lang="en-US" altLang="ja-JP" sz="2600" dirty="0">
                <a:solidFill>
                  <a:schemeClr val="accent5">
                    <a:lumMod val="75000"/>
                  </a:schemeClr>
                </a:solidFill>
              </a:rPr>
              <a:t>■</a:t>
            </a:r>
            <a:r>
              <a:rPr lang="ja-JP" altLang="en-US" sz="2600" dirty="0">
                <a:solidFill>
                  <a:schemeClr val="accent5">
                    <a:lumMod val="75000"/>
                  </a:schemeClr>
                </a:solidFill>
              </a:rPr>
              <a:t>回収対象</a:t>
            </a:r>
            <a:r>
              <a:rPr lang="en-US" altLang="ja-JP" sz="2600" dirty="0">
                <a:solidFill>
                  <a:schemeClr val="accent5">
                    <a:lumMod val="75000"/>
                  </a:schemeClr>
                </a:solidFill>
              </a:rPr>
              <a:t>5  </a:t>
            </a:r>
            <a:r>
              <a:rPr lang="ja-JP" altLang="en-US" sz="2600" dirty="0">
                <a:solidFill>
                  <a:schemeClr val="accent5">
                    <a:lumMod val="75000"/>
                  </a:schemeClr>
                </a:solidFill>
              </a:rPr>
              <a:t>販売名　　　 ： セフテラムピボキシル細粒小児用</a:t>
            </a:r>
            <a:r>
              <a:rPr lang="en-US" altLang="ja-JP" sz="2600" dirty="0">
                <a:solidFill>
                  <a:schemeClr val="accent5">
                    <a:lumMod val="75000"/>
                  </a:schemeClr>
                </a:solidFill>
              </a:rPr>
              <a:t>10%</a:t>
            </a:r>
            <a:r>
              <a:rPr lang="ja-JP" altLang="en-US" sz="2600" dirty="0">
                <a:solidFill>
                  <a:schemeClr val="accent5">
                    <a:lumMod val="75000"/>
                  </a:schemeClr>
                </a:solidFill>
              </a:rPr>
              <a:t>「日医工」 </a:t>
            </a:r>
          </a:p>
          <a:p>
            <a:pPr marL="0" indent="0">
              <a:buNone/>
            </a:pPr>
            <a:r>
              <a:rPr lang="en-US" altLang="ja-JP" sz="2600" dirty="0">
                <a:solidFill>
                  <a:schemeClr val="accent5">
                    <a:lumMod val="75000"/>
                  </a:schemeClr>
                </a:solidFill>
              </a:rPr>
              <a:t>■</a:t>
            </a:r>
            <a:r>
              <a:rPr lang="ja-JP" altLang="en-US" sz="2600" dirty="0">
                <a:solidFill>
                  <a:schemeClr val="accent5">
                    <a:lumMod val="75000"/>
                  </a:schemeClr>
                </a:solidFill>
              </a:rPr>
              <a:t>回収対象</a:t>
            </a:r>
            <a:r>
              <a:rPr lang="en-US" altLang="ja-JP" sz="2600" dirty="0">
                <a:solidFill>
                  <a:schemeClr val="accent5">
                    <a:lumMod val="75000"/>
                  </a:schemeClr>
                </a:solidFill>
              </a:rPr>
              <a:t>6  </a:t>
            </a:r>
            <a:r>
              <a:rPr lang="ja-JP" altLang="en-US" sz="2600" dirty="0">
                <a:solidFill>
                  <a:schemeClr val="accent5">
                    <a:lumMod val="75000"/>
                  </a:schemeClr>
                </a:solidFill>
              </a:rPr>
              <a:t>販売名　　　 ： テオフィリン徐放錠</a:t>
            </a:r>
            <a:r>
              <a:rPr lang="en-US" altLang="ja-JP" sz="2600" dirty="0">
                <a:solidFill>
                  <a:schemeClr val="accent5">
                    <a:lumMod val="75000"/>
                  </a:schemeClr>
                </a:solidFill>
              </a:rPr>
              <a:t>100mg</a:t>
            </a:r>
            <a:r>
              <a:rPr lang="ja-JP" altLang="en-US" sz="2600" dirty="0">
                <a:solidFill>
                  <a:schemeClr val="accent5">
                    <a:lumMod val="75000"/>
                  </a:schemeClr>
                </a:solidFill>
              </a:rPr>
              <a:t>「日医工」 </a:t>
            </a:r>
          </a:p>
          <a:p>
            <a:pPr marL="0" indent="0">
              <a:buNone/>
            </a:pPr>
            <a:r>
              <a:rPr lang="en-US" altLang="ja-JP" sz="2600" dirty="0">
                <a:solidFill>
                  <a:schemeClr val="accent5">
                    <a:lumMod val="75000"/>
                  </a:schemeClr>
                </a:solidFill>
              </a:rPr>
              <a:t>■</a:t>
            </a:r>
            <a:r>
              <a:rPr lang="ja-JP" altLang="en-US" sz="2600" dirty="0">
                <a:solidFill>
                  <a:schemeClr val="accent5">
                    <a:lumMod val="75000"/>
                  </a:schemeClr>
                </a:solidFill>
              </a:rPr>
              <a:t>回収対象</a:t>
            </a:r>
            <a:r>
              <a:rPr lang="en-US" altLang="ja-JP" sz="2600" dirty="0">
                <a:solidFill>
                  <a:schemeClr val="accent5">
                    <a:lumMod val="75000"/>
                  </a:schemeClr>
                </a:solidFill>
              </a:rPr>
              <a:t>7  </a:t>
            </a:r>
            <a:r>
              <a:rPr lang="ja-JP" altLang="en-US" sz="2600" dirty="0">
                <a:solidFill>
                  <a:schemeClr val="accent5">
                    <a:lumMod val="75000"/>
                  </a:schemeClr>
                </a:solidFill>
              </a:rPr>
              <a:t>販売名　　　 ： テプレノンカプセル</a:t>
            </a:r>
            <a:r>
              <a:rPr lang="en-US" altLang="ja-JP" sz="2600" dirty="0">
                <a:solidFill>
                  <a:schemeClr val="accent5">
                    <a:lumMod val="75000"/>
                  </a:schemeClr>
                </a:solidFill>
              </a:rPr>
              <a:t>50mg</a:t>
            </a:r>
            <a:r>
              <a:rPr lang="ja-JP" altLang="en-US" sz="2600" dirty="0">
                <a:solidFill>
                  <a:schemeClr val="accent5">
                    <a:lumMod val="75000"/>
                  </a:schemeClr>
                </a:solidFill>
              </a:rPr>
              <a:t>「日医工」 </a:t>
            </a:r>
          </a:p>
          <a:p>
            <a:pPr marL="0" indent="0">
              <a:buNone/>
            </a:pPr>
            <a:r>
              <a:rPr lang="en-US" altLang="ja-JP" sz="2600" dirty="0">
                <a:solidFill>
                  <a:schemeClr val="accent5">
                    <a:lumMod val="75000"/>
                  </a:schemeClr>
                </a:solidFill>
              </a:rPr>
              <a:t>■</a:t>
            </a:r>
            <a:r>
              <a:rPr lang="ja-JP" altLang="en-US" sz="2600" dirty="0">
                <a:solidFill>
                  <a:schemeClr val="accent5">
                    <a:lumMod val="75000"/>
                  </a:schemeClr>
                </a:solidFill>
              </a:rPr>
              <a:t>回収対象</a:t>
            </a:r>
            <a:r>
              <a:rPr lang="en-US" altLang="ja-JP" sz="2600" dirty="0">
                <a:solidFill>
                  <a:schemeClr val="accent5">
                    <a:lumMod val="75000"/>
                  </a:schemeClr>
                </a:solidFill>
              </a:rPr>
              <a:t>8  </a:t>
            </a:r>
            <a:r>
              <a:rPr lang="ja-JP" altLang="en-US" sz="2600" dirty="0">
                <a:solidFill>
                  <a:schemeClr val="accent5">
                    <a:lumMod val="75000"/>
                  </a:schemeClr>
                </a:solidFill>
              </a:rPr>
              <a:t>販売名　　　 ： テプレノン細粒</a:t>
            </a:r>
            <a:r>
              <a:rPr lang="en-US" altLang="ja-JP" sz="2600" dirty="0">
                <a:solidFill>
                  <a:schemeClr val="accent5">
                    <a:lumMod val="75000"/>
                  </a:schemeClr>
                </a:solidFill>
              </a:rPr>
              <a:t>10%</a:t>
            </a:r>
            <a:r>
              <a:rPr lang="ja-JP" altLang="en-US" sz="2600" dirty="0">
                <a:solidFill>
                  <a:schemeClr val="accent5">
                    <a:lumMod val="75000"/>
                  </a:schemeClr>
                </a:solidFill>
              </a:rPr>
              <a:t>「日医工」 </a:t>
            </a:r>
          </a:p>
          <a:p>
            <a:pPr marL="0" indent="0">
              <a:buNone/>
            </a:pPr>
            <a:r>
              <a:rPr lang="ja-JP" altLang="en-US" sz="2600" dirty="0">
                <a:solidFill>
                  <a:schemeClr val="accent5">
                    <a:lumMod val="75000"/>
                  </a:schemeClr>
                </a:solidFill>
              </a:rPr>
              <a:t>⇒</a:t>
            </a:r>
            <a:endParaRPr lang="en-US" altLang="ja-JP" sz="2600" dirty="0">
              <a:solidFill>
                <a:schemeClr val="accent5">
                  <a:lumMod val="75000"/>
                </a:schemeClr>
              </a:solidFill>
            </a:endParaRPr>
          </a:p>
          <a:p>
            <a:pPr marL="0" indent="0">
              <a:buNone/>
            </a:pPr>
            <a:r>
              <a:rPr lang="ja-JP" altLang="en-US" sz="2600" dirty="0">
                <a:solidFill>
                  <a:schemeClr val="accent5">
                    <a:lumMod val="75000"/>
                  </a:schemeClr>
                </a:solidFill>
              </a:rPr>
              <a:t>安定性試験で規格外になったために製品回収です。</a:t>
            </a:r>
            <a:endParaRPr lang="en-US" altLang="ja-JP" sz="2600" dirty="0">
              <a:solidFill>
                <a:schemeClr val="accent5">
                  <a:lumMod val="75000"/>
                </a:schemeClr>
              </a:solidFill>
            </a:endParaRPr>
          </a:p>
          <a:p>
            <a:pPr marL="0" indent="0">
              <a:buNone/>
            </a:pPr>
            <a:r>
              <a:rPr lang="en-US" altLang="ja-JP" sz="2600" dirty="0">
                <a:solidFill>
                  <a:schemeClr val="accent5">
                    <a:lumMod val="75000"/>
                  </a:schemeClr>
                </a:solidFill>
              </a:rPr>
              <a:t>8</a:t>
            </a:r>
            <a:r>
              <a:rPr lang="ja-JP" altLang="en-US" sz="2600" dirty="0">
                <a:solidFill>
                  <a:schemeClr val="accent5">
                    <a:lumMod val="75000"/>
                  </a:schemeClr>
                </a:solidFill>
              </a:rPr>
              <a:t>品目が同時はこれまでありませんでした。</a:t>
            </a:r>
            <a:endParaRPr lang="en-US" altLang="ja-JP" sz="2600" dirty="0">
              <a:solidFill>
                <a:schemeClr val="accent5">
                  <a:lumMod val="75000"/>
                </a:schemeClr>
              </a:solidFill>
            </a:endParaRPr>
          </a:p>
          <a:p>
            <a:pPr marL="0" indent="0">
              <a:buNone/>
            </a:pPr>
            <a:r>
              <a:rPr lang="ja-JP" altLang="en-US" sz="2600" dirty="0">
                <a:solidFill>
                  <a:schemeClr val="accent5">
                    <a:lumMod val="75000"/>
                  </a:schemeClr>
                </a:solidFill>
              </a:rPr>
              <a:t>これは</a:t>
            </a:r>
            <a:r>
              <a:rPr lang="en-US" altLang="ja-JP" sz="2600" dirty="0">
                <a:solidFill>
                  <a:schemeClr val="accent5">
                    <a:lumMod val="75000"/>
                  </a:schemeClr>
                </a:solidFill>
              </a:rPr>
              <a:t>PMDA</a:t>
            </a:r>
            <a:r>
              <a:rPr lang="ja-JP" altLang="en-US" sz="2600" dirty="0">
                <a:solidFill>
                  <a:schemeClr val="accent5">
                    <a:lumMod val="75000"/>
                  </a:schemeClr>
                </a:solidFill>
              </a:rPr>
              <a:t>の査察で何か問題点を指摘されたのかもしれません。</a:t>
            </a:r>
            <a:endParaRPr lang="en-US" altLang="ja-JP" sz="2600" dirty="0">
              <a:solidFill>
                <a:schemeClr val="accent5">
                  <a:lumMod val="75000"/>
                </a:schemeClr>
              </a:solidFill>
            </a:endParaRPr>
          </a:p>
          <a:p>
            <a:pPr marL="0" indent="0">
              <a:buNone/>
            </a:pPr>
            <a:r>
              <a:rPr lang="ja-JP" altLang="en-US" sz="2600" dirty="0">
                <a:solidFill>
                  <a:schemeClr val="accent5">
                    <a:lumMod val="75000"/>
                  </a:schemeClr>
                </a:solidFill>
              </a:rPr>
              <a:t>これまでの安定性試験の評価はどうだったのでしょうか？</a:t>
            </a:r>
            <a:endParaRPr lang="en-US" altLang="ja-JP" sz="2600" dirty="0">
              <a:solidFill>
                <a:schemeClr val="accent5">
                  <a:lumMod val="75000"/>
                </a:schemeClr>
              </a:solidFill>
            </a:endParaRPr>
          </a:p>
          <a:p>
            <a:pPr marL="0" indent="0">
              <a:buNone/>
            </a:pPr>
            <a:endParaRPr lang="en-US" altLang="ja-JP" sz="2600" dirty="0">
              <a:solidFill>
                <a:schemeClr val="accent5">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98454"/>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花王ソフティ薬用ボディシャンプーｃ</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花王ソフティ薬用ボディシャンプーａ  </a:t>
            </a:r>
            <a:r>
              <a:rPr lang="en-US" altLang="ja-JP" sz="2800" dirty="0">
                <a:sym typeface="Wingdings" panose="05000000000000000000" pitchFamily="2" charset="2"/>
              </a:rPr>
              <a:t>(3)</a:t>
            </a:r>
            <a:r>
              <a:rPr lang="ja-JP" altLang="en-US" sz="2800" dirty="0">
                <a:sym typeface="Wingdings" panose="05000000000000000000" pitchFamily="2" charset="2"/>
              </a:rPr>
              <a:t>花王メディケイティッドソープ</a:t>
            </a:r>
            <a:r>
              <a:rPr lang="en-US" altLang="ja-JP" sz="2800" dirty="0">
                <a:sym typeface="Wingdings" panose="05000000000000000000" pitchFamily="2" charset="2"/>
              </a:rPr>
              <a:t> </a:t>
            </a:r>
            <a:r>
              <a:rPr lang="ja-JP" altLang="en-US" sz="2800" dirty="0">
                <a:solidFill>
                  <a:srgbClr val="C00000"/>
                </a:solidFill>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146412"/>
            <a:ext cx="12191999" cy="5711587"/>
          </a:xfrm>
        </p:spPr>
        <p:txBody>
          <a:bodyPr>
            <a:noAutofit/>
          </a:bodyPr>
          <a:lstStyle/>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年４月</a:t>
            </a:r>
            <a:r>
              <a:rPr lang="en-US" altLang="ja-JP" dirty="0">
                <a:solidFill>
                  <a:schemeClr val="accent5">
                    <a:lumMod val="75000"/>
                  </a:schemeClr>
                </a:solidFill>
              </a:rPr>
              <a:t>6</a:t>
            </a:r>
            <a:r>
              <a:rPr lang="ja-JP" altLang="en-US" dirty="0">
                <a:solidFill>
                  <a:schemeClr val="accent5">
                    <a:lumMod val="75000"/>
                  </a:schemeClr>
                </a:solidFill>
              </a:rPr>
              <a:t>日</a:t>
            </a:r>
            <a:endParaRPr lang="en-US" altLang="ja-JP" dirty="0">
              <a:solidFill>
                <a:schemeClr val="accent5">
                  <a:lumMod val="75000"/>
                </a:schemeClr>
              </a:solidFill>
            </a:endParaRPr>
          </a:p>
          <a:p>
            <a:pPr marL="0" indent="0">
              <a:buNone/>
            </a:pPr>
            <a:r>
              <a:rPr lang="ja-JP" altLang="en-US" sz="2400" dirty="0">
                <a:solidFill>
                  <a:schemeClr val="accent5">
                    <a:lumMod val="75000"/>
                  </a:schemeClr>
                </a:solidFill>
              </a:rPr>
              <a:t>回収理由</a:t>
            </a:r>
          </a:p>
          <a:p>
            <a:pPr marL="0" indent="0">
              <a:buNone/>
            </a:pPr>
            <a:r>
              <a:rPr lang="ja-JP" altLang="en-US" sz="2400" dirty="0">
                <a:solidFill>
                  <a:schemeClr val="accent5">
                    <a:lumMod val="75000"/>
                  </a:schemeClr>
                </a:solidFill>
              </a:rPr>
              <a:t>承認書において原料規格の誤記載が判明したため、自主回収いたします。</a:t>
            </a:r>
          </a:p>
          <a:p>
            <a:pPr marL="0" indent="0">
              <a:buNone/>
            </a:pPr>
            <a:endParaRPr lang="ja-JP" altLang="en-US" sz="800" dirty="0">
              <a:solidFill>
                <a:schemeClr val="accent5">
                  <a:lumMod val="75000"/>
                </a:schemeClr>
              </a:solidFill>
            </a:endParaRPr>
          </a:p>
          <a:p>
            <a:pPr marL="0" indent="0">
              <a:buNone/>
            </a:pPr>
            <a:r>
              <a:rPr lang="ja-JP" altLang="en-US" sz="2400" dirty="0">
                <a:solidFill>
                  <a:schemeClr val="accent5">
                    <a:lumMod val="75000"/>
                  </a:schemeClr>
                </a:solidFill>
              </a:rPr>
              <a:t>危惧される具体的な健康被害</a:t>
            </a:r>
          </a:p>
          <a:p>
            <a:pPr marL="0" indent="0">
              <a:buNone/>
            </a:pPr>
            <a:r>
              <a:rPr lang="ja-JP" altLang="en-US" sz="2400" dirty="0">
                <a:solidFill>
                  <a:schemeClr val="accent5">
                    <a:lumMod val="75000"/>
                  </a:schemeClr>
                </a:solidFill>
              </a:rPr>
              <a:t>医薬部外品において十分な使用実績のある成分のみを配合したものであるため、使用されたとしても、重篤な健康被害が発生する可能性はないと考えております。</a:t>
            </a:r>
          </a:p>
          <a:p>
            <a:pPr marL="0" indent="0">
              <a:buNone/>
            </a:pPr>
            <a:r>
              <a:rPr lang="ja-JP" altLang="en-US" dirty="0"/>
              <a:t>⇒</a:t>
            </a:r>
            <a:endParaRPr lang="en-US" altLang="ja-JP" dirty="0"/>
          </a:p>
          <a:p>
            <a:pPr marL="0" indent="0">
              <a:buNone/>
            </a:pPr>
            <a:r>
              <a:rPr lang="ja-JP" altLang="en-US" dirty="0"/>
              <a:t>ご記載であれば、それは承認書の誤記なので、従来は製品回収までさせていなかったのですが・・・。</a:t>
            </a:r>
            <a:endParaRPr lang="en-US" altLang="ja-JP" dirty="0"/>
          </a:p>
          <a:p>
            <a:pPr marL="0" indent="0">
              <a:buNone/>
            </a:pPr>
            <a:r>
              <a:rPr lang="ja-JP" altLang="en-US" dirty="0"/>
              <a:t>品名のご記載なら消費者に間違った情報提供なので製品回収ですが、原料規格であれば、正しい規格で行えばよいので。</a:t>
            </a:r>
            <a:endParaRPr lang="en-US" altLang="ja-JP" dirty="0"/>
          </a:p>
          <a:p>
            <a:pPr marL="0" indent="0">
              <a:buNone/>
            </a:pPr>
            <a:r>
              <a:rPr lang="ja-JP" altLang="en-US"/>
              <a:t>詳細な情報開示が他の会社にも参考になるのですが。</a:t>
            </a:r>
            <a:endParaRPr lang="en-US" altLang="ja-JP" dirty="0"/>
          </a:p>
        </p:txBody>
      </p:sp>
    </p:spTree>
    <p:extLst>
      <p:ext uri="{BB962C8B-B14F-4D97-AF65-F5344CB8AC3E}">
        <p14:creationId xmlns:p14="http://schemas.microsoft.com/office/powerpoint/2010/main" val="27224526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2410</TotalTime>
  <Words>338</Words>
  <Application>Microsoft Office PowerPoint</Application>
  <PresentationFormat>ワイド画面</PresentationFormat>
  <Paragraphs>25</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　同じ会社で回収が８製品 　　　　 製品回収　2020年4月7日</vt:lpstr>
      <vt:lpstr>販売名　 (1)花王ソフティ薬用ボディシャンプーｃ  (2)花王ソフティ薬用ボディシャンプーａ  (3)花王メディケイティッドソープ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203</cp:revision>
  <dcterms:created xsi:type="dcterms:W3CDTF">2015-03-05T03:29:01Z</dcterms:created>
  <dcterms:modified xsi:type="dcterms:W3CDTF">2020-04-07T14:44:00Z</dcterms:modified>
</cp:coreProperties>
</file>