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58"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68740"/>
          </a:xfrm>
        </p:spPr>
        <p:txBody>
          <a:bodyPr>
            <a:noAutofit/>
          </a:bodyPr>
          <a:lstStyle/>
          <a:p>
            <a:r>
              <a:rPr lang="ja-JP" altLang="en-US" sz="2600" dirty="0">
                <a:sym typeface="Wingdings" panose="05000000000000000000" pitchFamily="2" charset="2"/>
              </a:rPr>
              <a:t>販売名　リスミー錠</a:t>
            </a:r>
            <a:r>
              <a:rPr lang="en-US" altLang="ja-JP" sz="2600" dirty="0">
                <a:sym typeface="Wingdings" panose="05000000000000000000" pitchFamily="2" charset="2"/>
              </a:rPr>
              <a:t>1mg </a:t>
            </a:r>
            <a:r>
              <a:rPr lang="ja-JP" altLang="en-US" sz="2600" dirty="0">
                <a:sym typeface="Wingdings" panose="05000000000000000000" pitchFamily="2" charset="2"/>
              </a:rPr>
              <a:t>　　　　</a:t>
            </a:r>
            <a:r>
              <a:rPr lang="en-US" altLang="ja-JP" sz="2600" dirty="0">
                <a:sym typeface="Wingdings" panose="05000000000000000000" pitchFamily="2" charset="2"/>
              </a:rPr>
              <a:t> </a:t>
            </a:r>
            <a:r>
              <a:rPr lang="ja-JP" altLang="en-US" sz="2600" dirty="0">
                <a:solidFill>
                  <a:srgbClr val="C00000"/>
                </a:solidFill>
              </a:rPr>
              <a:t>製品回収</a:t>
            </a:r>
            <a:endParaRPr kumimoji="1" lang="ja-JP" altLang="en-US" sz="2600" dirty="0">
              <a:solidFill>
                <a:srgbClr val="C00000"/>
              </a:solidFill>
            </a:endParaRPr>
          </a:p>
        </p:txBody>
      </p:sp>
      <p:sp>
        <p:nvSpPr>
          <p:cNvPr id="3" name="コンテンツ プレースホルダー 2"/>
          <p:cNvSpPr>
            <a:spLocks noGrp="1"/>
          </p:cNvSpPr>
          <p:nvPr>
            <p:ph idx="1"/>
          </p:nvPr>
        </p:nvSpPr>
        <p:spPr>
          <a:xfrm>
            <a:off x="0" y="559558"/>
            <a:ext cx="12191999" cy="6298441"/>
          </a:xfrm>
        </p:spPr>
        <p:txBody>
          <a:bodyPr>
            <a:noAutofit/>
          </a:bodyPr>
          <a:lstStyle/>
          <a:p>
            <a:pPr marL="0" indent="0">
              <a:buNone/>
            </a:pPr>
            <a:r>
              <a:rPr lang="ja-JP" altLang="en-US" sz="2400" dirty="0">
                <a:solidFill>
                  <a:schemeClr val="tx2">
                    <a:lumMod val="50000"/>
                  </a:schemeClr>
                </a:solidFill>
              </a:rPr>
              <a:t>対象ロット　　出荷数量（箱）　　　　　出荷時期</a:t>
            </a:r>
          </a:p>
          <a:p>
            <a:pPr marL="0" indent="0">
              <a:buNone/>
            </a:pPr>
            <a:r>
              <a:rPr lang="ja-JP" altLang="en-US" sz="2000" dirty="0">
                <a:solidFill>
                  <a:schemeClr val="accent5">
                    <a:lumMod val="75000"/>
                  </a:schemeClr>
                </a:solidFill>
              </a:rPr>
              <a:t>＜</a:t>
            </a:r>
            <a:r>
              <a:rPr lang="en-US" altLang="ja-JP" sz="2000" dirty="0">
                <a:solidFill>
                  <a:schemeClr val="accent5">
                    <a:lumMod val="75000"/>
                  </a:schemeClr>
                </a:solidFill>
              </a:rPr>
              <a:t>PTP100</a:t>
            </a:r>
            <a:r>
              <a:rPr lang="ja-JP" altLang="en-US" sz="2000" dirty="0">
                <a:solidFill>
                  <a:schemeClr val="accent5">
                    <a:lumMod val="75000"/>
                  </a:schemeClr>
                </a:solidFill>
              </a:rPr>
              <a:t>錠＞製造番号：</a:t>
            </a:r>
            <a:r>
              <a:rPr lang="en-US" altLang="ja-JP" sz="2000" dirty="0">
                <a:solidFill>
                  <a:schemeClr val="accent5">
                    <a:lumMod val="75000"/>
                  </a:schemeClr>
                </a:solidFill>
              </a:rPr>
              <a:t>1902</a:t>
            </a:r>
            <a:r>
              <a:rPr lang="ja-JP" altLang="en-US" sz="2000" dirty="0">
                <a:solidFill>
                  <a:schemeClr val="accent5">
                    <a:lumMod val="75000"/>
                  </a:schemeClr>
                </a:solidFill>
              </a:rPr>
              <a:t>　個数（箱数）：</a:t>
            </a:r>
            <a:r>
              <a:rPr lang="en-US" altLang="ja-JP" sz="2000" dirty="0">
                <a:solidFill>
                  <a:schemeClr val="accent5">
                    <a:lumMod val="75000"/>
                  </a:schemeClr>
                </a:solidFill>
              </a:rPr>
              <a:t>41,506</a:t>
            </a:r>
            <a:r>
              <a:rPr lang="ja-JP" altLang="en-US" sz="2000" dirty="0">
                <a:solidFill>
                  <a:schemeClr val="accent5">
                    <a:lumMod val="75000"/>
                  </a:schemeClr>
                </a:solidFill>
              </a:rPr>
              <a:t>個　出荷日：</a:t>
            </a:r>
            <a:r>
              <a:rPr lang="en-US" altLang="ja-JP" sz="2000" dirty="0">
                <a:solidFill>
                  <a:schemeClr val="accent5">
                    <a:lumMod val="75000"/>
                  </a:schemeClr>
                </a:solidFill>
              </a:rPr>
              <a:t>2019</a:t>
            </a:r>
            <a:r>
              <a:rPr lang="ja-JP" altLang="en-US" sz="2000" dirty="0">
                <a:solidFill>
                  <a:schemeClr val="accent5">
                    <a:lumMod val="75000"/>
                  </a:schemeClr>
                </a:solidFill>
              </a:rPr>
              <a:t>年</a:t>
            </a:r>
            <a:r>
              <a:rPr lang="en-US" altLang="ja-JP" sz="2000" dirty="0">
                <a:solidFill>
                  <a:schemeClr val="accent5">
                    <a:lumMod val="75000"/>
                  </a:schemeClr>
                </a:solidFill>
              </a:rPr>
              <a:t>6</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a:t>
            </a:r>
            <a:r>
              <a:rPr lang="en-US" altLang="ja-JP" sz="2000" dirty="0">
                <a:solidFill>
                  <a:schemeClr val="accent5">
                    <a:lumMod val="75000"/>
                  </a:schemeClr>
                </a:solidFill>
              </a:rPr>
              <a:t>PTP1000</a:t>
            </a:r>
            <a:r>
              <a:rPr lang="ja-JP" altLang="en-US" sz="2000" dirty="0">
                <a:solidFill>
                  <a:schemeClr val="accent5">
                    <a:lumMod val="75000"/>
                  </a:schemeClr>
                </a:solidFill>
              </a:rPr>
              <a:t>錠＞製造番号：</a:t>
            </a:r>
            <a:r>
              <a:rPr lang="en-US" altLang="ja-JP" sz="2000" dirty="0">
                <a:solidFill>
                  <a:schemeClr val="accent5">
                    <a:lumMod val="75000"/>
                  </a:schemeClr>
                </a:solidFill>
              </a:rPr>
              <a:t>1902</a:t>
            </a:r>
            <a:r>
              <a:rPr lang="ja-JP" altLang="en-US" sz="2000" dirty="0">
                <a:solidFill>
                  <a:schemeClr val="accent5">
                    <a:lumMod val="75000"/>
                  </a:schemeClr>
                </a:solidFill>
              </a:rPr>
              <a:t>　個数（箱数）：</a:t>
            </a:r>
            <a:r>
              <a:rPr lang="en-US" altLang="ja-JP" sz="2000" dirty="0">
                <a:solidFill>
                  <a:schemeClr val="accent5">
                    <a:lumMod val="75000"/>
                  </a:schemeClr>
                </a:solidFill>
              </a:rPr>
              <a:t>446</a:t>
            </a:r>
            <a:r>
              <a:rPr lang="ja-JP" altLang="en-US" sz="2000" dirty="0">
                <a:solidFill>
                  <a:schemeClr val="accent5">
                    <a:lumMod val="75000"/>
                  </a:schemeClr>
                </a:solidFill>
              </a:rPr>
              <a:t>個　出荷日：</a:t>
            </a:r>
            <a:r>
              <a:rPr lang="en-US" altLang="ja-JP" sz="2000" dirty="0">
                <a:solidFill>
                  <a:schemeClr val="accent5">
                    <a:lumMod val="75000"/>
                  </a:schemeClr>
                </a:solidFill>
              </a:rPr>
              <a:t>2019</a:t>
            </a:r>
            <a:r>
              <a:rPr lang="ja-JP" altLang="en-US" sz="2000" dirty="0">
                <a:solidFill>
                  <a:schemeClr val="accent5">
                    <a:lumMod val="75000"/>
                  </a:schemeClr>
                </a:solidFill>
              </a:rPr>
              <a:t>年</a:t>
            </a:r>
            <a:r>
              <a:rPr lang="en-US" altLang="ja-JP" sz="2000" dirty="0">
                <a:solidFill>
                  <a:schemeClr val="accent5">
                    <a:lumMod val="75000"/>
                  </a:schemeClr>
                </a:solidFill>
              </a:rPr>
              <a:t>6</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＜バラ</a:t>
            </a:r>
            <a:r>
              <a:rPr lang="en-US" altLang="ja-JP" sz="2000" dirty="0">
                <a:solidFill>
                  <a:schemeClr val="accent5">
                    <a:lumMod val="75000"/>
                  </a:schemeClr>
                </a:solidFill>
              </a:rPr>
              <a:t>500</a:t>
            </a:r>
            <a:r>
              <a:rPr lang="ja-JP" altLang="en-US" sz="2000" dirty="0">
                <a:solidFill>
                  <a:schemeClr val="accent5">
                    <a:lumMod val="75000"/>
                  </a:schemeClr>
                </a:solidFill>
              </a:rPr>
              <a:t>錠＞製造番号：</a:t>
            </a:r>
            <a:r>
              <a:rPr lang="en-US" altLang="ja-JP" sz="2000" dirty="0">
                <a:solidFill>
                  <a:schemeClr val="accent5">
                    <a:lumMod val="75000"/>
                  </a:schemeClr>
                </a:solidFill>
              </a:rPr>
              <a:t>1902</a:t>
            </a:r>
            <a:r>
              <a:rPr lang="ja-JP" altLang="en-US" sz="2000" dirty="0">
                <a:solidFill>
                  <a:schemeClr val="accent5">
                    <a:lumMod val="75000"/>
                  </a:schemeClr>
                </a:solidFill>
              </a:rPr>
              <a:t>　個数（箱数）：</a:t>
            </a:r>
            <a:r>
              <a:rPr lang="en-US" altLang="ja-JP" sz="2000" dirty="0">
                <a:solidFill>
                  <a:schemeClr val="accent5">
                    <a:lumMod val="75000"/>
                  </a:schemeClr>
                </a:solidFill>
              </a:rPr>
              <a:t>499</a:t>
            </a:r>
            <a:r>
              <a:rPr lang="ja-JP" altLang="en-US" sz="2000" dirty="0">
                <a:solidFill>
                  <a:schemeClr val="accent5">
                    <a:lumMod val="75000"/>
                  </a:schemeClr>
                </a:solidFill>
              </a:rPr>
              <a:t>個　出荷日：</a:t>
            </a:r>
            <a:r>
              <a:rPr lang="en-US" altLang="ja-JP" sz="2000" dirty="0">
                <a:solidFill>
                  <a:schemeClr val="accent5">
                    <a:lumMod val="75000"/>
                  </a:schemeClr>
                </a:solidFill>
              </a:rPr>
              <a:t>2019</a:t>
            </a:r>
            <a:r>
              <a:rPr lang="ja-JP" altLang="en-US" sz="2000" dirty="0">
                <a:solidFill>
                  <a:schemeClr val="accent5">
                    <a:lumMod val="75000"/>
                  </a:schemeClr>
                </a:solidFill>
              </a:rPr>
              <a:t>年</a:t>
            </a:r>
            <a:r>
              <a:rPr lang="en-US" altLang="ja-JP" sz="2000" dirty="0">
                <a:solidFill>
                  <a:schemeClr val="accent5">
                    <a:lumMod val="75000"/>
                  </a:schemeClr>
                </a:solidFill>
              </a:rPr>
              <a:t>6</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a:t>
            </a:r>
          </a:p>
          <a:p>
            <a:pPr marL="0" indent="0">
              <a:buNone/>
            </a:pPr>
            <a:r>
              <a:rPr lang="en-US" altLang="ja-JP" sz="2000" dirty="0">
                <a:solidFill>
                  <a:schemeClr val="accent5">
                    <a:lumMod val="75000"/>
                  </a:schemeClr>
                </a:solidFill>
              </a:rPr>
              <a:t>PTP1000</a:t>
            </a:r>
            <a:r>
              <a:rPr lang="ja-JP" altLang="en-US" sz="2000" dirty="0">
                <a:solidFill>
                  <a:schemeClr val="accent5">
                    <a:lumMod val="75000"/>
                  </a:schemeClr>
                </a:solidFill>
              </a:rPr>
              <a:t>錠及びバラ</a:t>
            </a:r>
            <a:r>
              <a:rPr lang="en-US" altLang="ja-JP" sz="2000" dirty="0">
                <a:solidFill>
                  <a:schemeClr val="accent5">
                    <a:lumMod val="75000"/>
                  </a:schemeClr>
                </a:solidFill>
              </a:rPr>
              <a:t>500</a:t>
            </a:r>
            <a:r>
              <a:rPr lang="ja-JP" altLang="en-US" sz="2000" dirty="0">
                <a:solidFill>
                  <a:schemeClr val="accent5">
                    <a:lumMod val="75000"/>
                  </a:schemeClr>
                </a:solidFill>
              </a:rPr>
              <a:t>錠は、弊社物流センターに保管</a:t>
            </a:r>
            <a:endParaRPr lang="en-US" altLang="ja-JP" sz="2000" dirty="0">
              <a:solidFill>
                <a:schemeClr val="accent5">
                  <a:lumMod val="75000"/>
                </a:schemeClr>
              </a:solidFill>
            </a:endParaRPr>
          </a:p>
          <a:p>
            <a:pPr marL="0" indent="0">
              <a:buNone/>
            </a:pPr>
            <a:r>
              <a:rPr lang="ja-JP" altLang="en-US" sz="2600" dirty="0">
                <a:solidFill>
                  <a:schemeClr val="accent5">
                    <a:lumMod val="75000"/>
                  </a:schemeClr>
                </a:solidFill>
              </a:rPr>
              <a:t>回収理由　</a:t>
            </a:r>
            <a:r>
              <a:rPr lang="en-US" altLang="ja-JP" sz="2600" dirty="0">
                <a:solidFill>
                  <a:schemeClr val="accent5">
                    <a:lumMod val="75000"/>
                  </a:schemeClr>
                </a:solidFill>
              </a:rPr>
              <a:t>2020</a:t>
            </a:r>
            <a:r>
              <a:rPr lang="ja-JP" altLang="en-US" sz="2600" dirty="0">
                <a:solidFill>
                  <a:schemeClr val="accent5">
                    <a:lumMod val="75000"/>
                  </a:schemeClr>
                </a:solidFill>
              </a:rPr>
              <a:t>年</a:t>
            </a:r>
            <a:r>
              <a:rPr lang="en-US" altLang="ja-JP" sz="2600" dirty="0">
                <a:solidFill>
                  <a:schemeClr val="accent5">
                    <a:lumMod val="75000"/>
                  </a:schemeClr>
                </a:solidFill>
              </a:rPr>
              <a:t>4</a:t>
            </a:r>
            <a:r>
              <a:rPr lang="ja-JP" altLang="en-US" sz="2600" dirty="0">
                <a:solidFill>
                  <a:schemeClr val="accent5">
                    <a:lumMod val="75000"/>
                  </a:schemeClr>
                </a:solidFill>
              </a:rPr>
              <a:t>月</a:t>
            </a:r>
            <a:r>
              <a:rPr lang="en-US" altLang="ja-JP" sz="2600" dirty="0">
                <a:solidFill>
                  <a:schemeClr val="accent5">
                    <a:lumMod val="75000"/>
                  </a:schemeClr>
                </a:solidFill>
              </a:rPr>
              <a:t>6</a:t>
            </a:r>
            <a:r>
              <a:rPr lang="ja-JP" altLang="en-US" sz="2600" dirty="0">
                <a:solidFill>
                  <a:schemeClr val="accent5">
                    <a:lumMod val="75000"/>
                  </a:schemeClr>
                </a:solidFill>
              </a:rPr>
              <a:t>日</a:t>
            </a:r>
          </a:p>
          <a:p>
            <a:pPr marL="0" indent="0">
              <a:buNone/>
            </a:pPr>
            <a:r>
              <a:rPr lang="ja-JP" altLang="en-US" sz="2600" dirty="0">
                <a:solidFill>
                  <a:schemeClr val="accent5">
                    <a:lumMod val="75000"/>
                  </a:schemeClr>
                </a:solidFill>
              </a:rPr>
              <a:t>医療施設よりロット</a:t>
            </a:r>
            <a:r>
              <a:rPr lang="en-US" altLang="ja-JP" sz="2600" dirty="0">
                <a:solidFill>
                  <a:schemeClr val="accent5">
                    <a:lumMod val="75000"/>
                  </a:schemeClr>
                </a:solidFill>
              </a:rPr>
              <a:t>1902</a:t>
            </a:r>
            <a:r>
              <a:rPr lang="ja-JP" altLang="en-US" sz="2600" dirty="0">
                <a:solidFill>
                  <a:schemeClr val="accent5">
                    <a:lumMod val="75000"/>
                  </a:schemeClr>
                </a:solidFill>
              </a:rPr>
              <a:t>の</a:t>
            </a:r>
            <a:r>
              <a:rPr lang="en-US" altLang="ja-JP" sz="2600" dirty="0">
                <a:solidFill>
                  <a:schemeClr val="accent5">
                    <a:lumMod val="75000"/>
                  </a:schemeClr>
                </a:solidFill>
              </a:rPr>
              <a:t>1</a:t>
            </a:r>
            <a:r>
              <a:rPr lang="ja-JP" altLang="en-US" sz="2600" dirty="0">
                <a:solidFill>
                  <a:schemeClr val="accent5">
                    <a:lumMod val="75000"/>
                  </a:schemeClr>
                </a:solidFill>
              </a:rPr>
              <a:t>錠に黒色異物が埋没しているとの情報を受けました。調査の結果、異物は人毛であることが判明いたしました。製造所における原因調査から、この度の事象は偶発的な発生と考えておりますが、当該ロット中の他の錠剤への混入の可能性を完全に否定することは難しいと判断し、万全を期すため、自主回収する事といたしました。</a:t>
            </a:r>
          </a:p>
          <a:p>
            <a:pPr marL="0" indent="0">
              <a:buNone/>
            </a:pPr>
            <a:endParaRPr lang="ja-JP" altLang="en-US" sz="400" dirty="0">
              <a:solidFill>
                <a:schemeClr val="accent5">
                  <a:lumMod val="75000"/>
                </a:schemeClr>
              </a:solidFill>
            </a:endParaRPr>
          </a:p>
          <a:p>
            <a:pPr marL="0" indent="0">
              <a:buNone/>
            </a:pPr>
            <a:r>
              <a:rPr lang="ja-JP" altLang="en-US" sz="2600" dirty="0">
                <a:solidFill>
                  <a:schemeClr val="accent5">
                    <a:lumMod val="75000"/>
                  </a:schemeClr>
                </a:solidFill>
              </a:rPr>
              <a:t>危惧される具体的な健康被害</a:t>
            </a:r>
          </a:p>
          <a:p>
            <a:pPr marL="0" indent="0">
              <a:buNone/>
            </a:pPr>
            <a:r>
              <a:rPr lang="ja-JP" altLang="en-US" sz="2600" dirty="0">
                <a:solidFill>
                  <a:schemeClr val="accent5">
                    <a:lumMod val="75000"/>
                  </a:schemeClr>
                </a:solidFill>
              </a:rPr>
              <a:t>本製品は、薬局にて異物が発見されたため、患者様へは使用されておりません。また人毛が人体に有害な作用を生じさせる可能性は極めて低く、重篤な健康被害のおそれはまずないものと考えております。</a:t>
            </a:r>
            <a:endParaRPr lang="en-US" altLang="ja-JP" sz="2600"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98454"/>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花王ソフティ薬用ボディシャンプーｃ</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花王ソフティ薬用ボディシャンプーａ  </a:t>
            </a:r>
            <a:r>
              <a:rPr lang="en-US" altLang="ja-JP" sz="2800" dirty="0">
                <a:sym typeface="Wingdings" panose="05000000000000000000" pitchFamily="2" charset="2"/>
              </a:rPr>
              <a:t>(3)</a:t>
            </a:r>
            <a:r>
              <a:rPr lang="ja-JP" altLang="en-US" sz="2800" dirty="0">
                <a:sym typeface="Wingdings" panose="05000000000000000000" pitchFamily="2" charset="2"/>
              </a:rPr>
              <a:t>花王メディケイティッドソープ</a:t>
            </a:r>
            <a:r>
              <a:rPr lang="en-US" altLang="ja-JP" sz="2800" dirty="0">
                <a:sym typeface="Wingdings" panose="05000000000000000000" pitchFamily="2" charset="2"/>
              </a:rPr>
              <a:t>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146412"/>
            <a:ext cx="12191999" cy="5711587"/>
          </a:xfrm>
        </p:spPr>
        <p:txBody>
          <a:bodyPr>
            <a:noAutofit/>
          </a:bodyPr>
          <a:lstStyle/>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6</a:t>
            </a:r>
            <a:r>
              <a:rPr lang="ja-JP" altLang="en-US" dirty="0">
                <a:solidFill>
                  <a:schemeClr val="accent5">
                    <a:lumMod val="75000"/>
                  </a:schemeClr>
                </a:solidFill>
              </a:rPr>
              <a:t>日</a:t>
            </a:r>
            <a:endParaRPr lang="en-US" altLang="ja-JP" dirty="0">
              <a:solidFill>
                <a:schemeClr val="accent5">
                  <a:lumMod val="75000"/>
                </a:schemeClr>
              </a:solidFill>
            </a:endParaRPr>
          </a:p>
          <a:p>
            <a:pPr marL="0" indent="0">
              <a:buNone/>
            </a:pPr>
            <a:r>
              <a:rPr lang="ja-JP" altLang="en-US" sz="2400" dirty="0">
                <a:solidFill>
                  <a:schemeClr val="accent5">
                    <a:lumMod val="75000"/>
                  </a:schemeClr>
                </a:solidFill>
              </a:rPr>
              <a:t>回収理由</a:t>
            </a:r>
          </a:p>
          <a:p>
            <a:pPr marL="0" indent="0">
              <a:buNone/>
            </a:pPr>
            <a:r>
              <a:rPr lang="ja-JP" altLang="en-US" sz="2400" dirty="0">
                <a:solidFill>
                  <a:schemeClr val="accent5">
                    <a:lumMod val="75000"/>
                  </a:schemeClr>
                </a:solidFill>
              </a:rPr>
              <a:t>承認書において原料規格の誤記載が判明したため、自主回収いたします。</a:t>
            </a:r>
          </a:p>
          <a:p>
            <a:pPr marL="0" indent="0">
              <a:buNone/>
            </a:pPr>
            <a:endParaRPr lang="ja-JP" altLang="en-US" sz="800" dirty="0">
              <a:solidFill>
                <a:schemeClr val="accent5">
                  <a:lumMod val="75000"/>
                </a:schemeClr>
              </a:solidFill>
            </a:endParaRPr>
          </a:p>
          <a:p>
            <a:pPr marL="0" indent="0">
              <a:buNone/>
            </a:pPr>
            <a:r>
              <a:rPr lang="ja-JP" altLang="en-US" sz="2400" dirty="0">
                <a:solidFill>
                  <a:schemeClr val="accent5">
                    <a:lumMod val="75000"/>
                  </a:schemeClr>
                </a:solidFill>
              </a:rPr>
              <a:t>危惧される具体的な健康被害</a:t>
            </a:r>
          </a:p>
          <a:p>
            <a:pPr marL="0" indent="0">
              <a:buNone/>
            </a:pPr>
            <a:r>
              <a:rPr lang="ja-JP" altLang="en-US" sz="2400" dirty="0">
                <a:solidFill>
                  <a:schemeClr val="accent5">
                    <a:lumMod val="75000"/>
                  </a:schemeClr>
                </a:solidFill>
              </a:rPr>
              <a:t>医薬部外品において十分な使用実績のある成分のみを配合したものであるため、使用されたとしても、重篤な健康被害が発生する可能性はないと考えております。</a:t>
            </a:r>
          </a:p>
          <a:p>
            <a:pPr marL="0" indent="0">
              <a:buNone/>
            </a:pPr>
            <a:r>
              <a:rPr lang="ja-JP" altLang="en-US" dirty="0"/>
              <a:t>⇒</a:t>
            </a:r>
            <a:endParaRPr lang="en-US" altLang="ja-JP" dirty="0"/>
          </a:p>
          <a:p>
            <a:pPr marL="0" indent="0">
              <a:buNone/>
            </a:pPr>
            <a:r>
              <a:rPr lang="ja-JP" altLang="en-US" dirty="0"/>
              <a:t>ご記載であれば、それは承認書の誤記なので、従来は製品回収までさせていなかったのですが・・・。</a:t>
            </a:r>
            <a:endParaRPr lang="en-US" altLang="ja-JP" dirty="0"/>
          </a:p>
          <a:p>
            <a:pPr marL="0" indent="0">
              <a:buNone/>
            </a:pPr>
            <a:r>
              <a:rPr lang="ja-JP" altLang="en-US" dirty="0"/>
              <a:t>品名のご記載なら消費者に間違った情報提供なので製品回収ですが、原料規格であれば、正しい規格で行えばよいので。</a:t>
            </a:r>
            <a:endParaRPr lang="en-US" altLang="ja-JP" dirty="0"/>
          </a:p>
          <a:p>
            <a:pPr marL="0" indent="0">
              <a:buNone/>
            </a:pPr>
            <a:r>
              <a:rPr lang="ja-JP" altLang="en-US"/>
              <a:t>詳細な情報開示が他の会社にも参考になるのですが。</a:t>
            </a:r>
            <a:endParaRPr lang="en-US" altLang="ja-JP" dirty="0"/>
          </a:p>
        </p:txBody>
      </p:sp>
    </p:spTree>
    <p:extLst>
      <p:ext uri="{BB962C8B-B14F-4D97-AF65-F5344CB8AC3E}">
        <p14:creationId xmlns:p14="http://schemas.microsoft.com/office/powerpoint/2010/main" val="2722452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2195</TotalTime>
  <Words>423</Words>
  <Application>Microsoft Office PowerPoint</Application>
  <PresentationFormat>ワイド画面</PresentationFormat>
  <Paragraphs>22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リスミー錠1mg 　　　　 製品回収</vt:lpstr>
      <vt:lpstr>販売名　 (1)花王ソフティ薬用ボディシャンプーｃ  (2)花王ソフティ薬用ボディシャンプーａ  (3)花王メディケイティッドソープ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201</cp:revision>
  <dcterms:created xsi:type="dcterms:W3CDTF">2015-03-05T03:29:01Z</dcterms:created>
  <dcterms:modified xsi:type="dcterms:W3CDTF">2020-04-07T00:15:57Z</dcterms:modified>
</cp:coreProperties>
</file>