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6" d="100"/>
          <a:sy n="56" d="100"/>
        </p:scale>
        <p:origin x="77" y="9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2020/4/6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2020/4/6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2020/4/6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2020/4/6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2020/4/6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2020/4/6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2020/4/6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1023582"/>
          </a:xfrm>
        </p:spPr>
        <p:txBody>
          <a:bodyPr>
            <a:noAutofit/>
          </a:bodyPr>
          <a:lstStyle/>
          <a:p>
            <a:r>
              <a:rPr lang="ja-JP" altLang="en-US" sz="2600" dirty="0">
                <a:sym typeface="Wingdings" panose="05000000000000000000" pitchFamily="2" charset="2"/>
              </a:rPr>
              <a:t>販売名　 </a:t>
            </a:r>
            <a:r>
              <a:rPr lang="en-US" altLang="ja-JP" sz="2600" dirty="0">
                <a:sym typeface="Wingdings" panose="05000000000000000000" pitchFamily="2" charset="2"/>
              </a:rPr>
              <a:t>(1)</a:t>
            </a:r>
            <a:r>
              <a:rPr lang="ja-JP" altLang="en-US" sz="2600" dirty="0">
                <a:sym typeface="Wingdings" panose="05000000000000000000" pitchFamily="2" charset="2"/>
              </a:rPr>
              <a:t>花王ソフティ薬用ボディシャンプーｃ</a:t>
            </a:r>
            <a:br>
              <a:rPr lang="ja-JP" altLang="en-US" sz="2600" dirty="0">
                <a:sym typeface="Wingdings" panose="05000000000000000000" pitchFamily="2" charset="2"/>
              </a:rPr>
            </a:br>
            <a:r>
              <a:rPr lang="ja-JP" altLang="en-US" sz="2600" dirty="0">
                <a:sym typeface="Wingdings" panose="05000000000000000000" pitchFamily="2" charset="2"/>
              </a:rPr>
              <a:t> </a:t>
            </a:r>
            <a:r>
              <a:rPr lang="en-US" altLang="ja-JP" sz="2600" dirty="0">
                <a:sym typeface="Wingdings" panose="05000000000000000000" pitchFamily="2" charset="2"/>
              </a:rPr>
              <a:t>(2)</a:t>
            </a:r>
            <a:r>
              <a:rPr lang="ja-JP" altLang="en-US" sz="2600" dirty="0">
                <a:sym typeface="Wingdings" panose="05000000000000000000" pitchFamily="2" charset="2"/>
              </a:rPr>
              <a:t>花王ソフティ薬用ボディシャンプーａ   </a:t>
            </a:r>
            <a:r>
              <a:rPr lang="en-US" altLang="ja-JP" sz="2600" dirty="0">
                <a:sym typeface="Wingdings" panose="05000000000000000000" pitchFamily="2" charset="2"/>
              </a:rPr>
              <a:t>(3)</a:t>
            </a:r>
            <a:r>
              <a:rPr lang="ja-JP" altLang="en-US" sz="2600" dirty="0">
                <a:sym typeface="Wingdings" panose="05000000000000000000" pitchFamily="2" charset="2"/>
              </a:rPr>
              <a:t>花王メディケイティッドソープ</a:t>
            </a:r>
            <a:r>
              <a:rPr lang="en-US" altLang="ja-JP" sz="2600" dirty="0">
                <a:sym typeface="Wingdings" panose="05000000000000000000" pitchFamily="2" charset="2"/>
              </a:rPr>
              <a:t> </a:t>
            </a:r>
            <a:r>
              <a:rPr lang="ja-JP" altLang="en-US" sz="2600" dirty="0">
                <a:solidFill>
                  <a:srgbClr val="C00000"/>
                </a:solidFill>
              </a:rPr>
              <a:t>製品回収</a:t>
            </a:r>
            <a:endParaRPr kumimoji="1" lang="ja-JP" altLang="en-US" sz="2600" dirty="0">
              <a:solidFill>
                <a:srgbClr val="C00000"/>
              </a:solidFill>
            </a:endParaRPr>
          </a:p>
        </p:txBody>
      </p:sp>
      <p:sp>
        <p:nvSpPr>
          <p:cNvPr id="3" name="コンテンツ プレースホルダー 2"/>
          <p:cNvSpPr>
            <a:spLocks noGrp="1"/>
          </p:cNvSpPr>
          <p:nvPr>
            <p:ph idx="1"/>
          </p:nvPr>
        </p:nvSpPr>
        <p:spPr>
          <a:xfrm>
            <a:off x="0" y="928048"/>
            <a:ext cx="12191999" cy="5929951"/>
          </a:xfrm>
        </p:spPr>
        <p:txBody>
          <a:bodyPr>
            <a:noAutofit/>
          </a:bodyPr>
          <a:lstStyle/>
          <a:p>
            <a:pPr marL="0" indent="0">
              <a:buNone/>
            </a:pPr>
            <a:r>
              <a:rPr lang="ja-JP" altLang="en-US" sz="2400" dirty="0">
                <a:solidFill>
                  <a:schemeClr val="tx2">
                    <a:lumMod val="50000"/>
                  </a:schemeClr>
                </a:solidFill>
              </a:rPr>
              <a:t>対象ロット　　出荷数量（箱）　　　　　出荷時期</a:t>
            </a:r>
          </a:p>
          <a:p>
            <a:pPr marL="0" indent="0">
              <a:buNone/>
            </a:pPr>
            <a:r>
              <a:rPr lang="ja-JP" altLang="en-US" sz="2000" dirty="0">
                <a:solidFill>
                  <a:schemeClr val="accent5">
                    <a:lumMod val="75000"/>
                  </a:schemeClr>
                </a:solidFill>
              </a:rPr>
              <a:t>（１）花王ソフティ薬用ボディシャンプーｃ</a:t>
            </a:r>
          </a:p>
          <a:p>
            <a:pPr marL="0" indent="0">
              <a:buNone/>
            </a:pPr>
            <a:r>
              <a:rPr lang="ja-JP" altLang="en-US" sz="2000" dirty="0">
                <a:solidFill>
                  <a:schemeClr val="accent5">
                    <a:lumMod val="75000"/>
                  </a:schemeClr>
                </a:solidFill>
              </a:rPr>
              <a:t>ａ）１０Ｌ　　　　対象ロット：令和</a:t>
            </a:r>
            <a:r>
              <a:rPr lang="en-US" altLang="ja-JP" sz="2000" dirty="0">
                <a:solidFill>
                  <a:schemeClr val="accent5">
                    <a:lumMod val="75000"/>
                  </a:schemeClr>
                </a:solidFill>
              </a:rPr>
              <a:t>2</a:t>
            </a:r>
            <a:r>
              <a:rPr lang="ja-JP" altLang="en-US" sz="2000" dirty="0">
                <a:solidFill>
                  <a:schemeClr val="accent5">
                    <a:lumMod val="75000"/>
                  </a:schemeClr>
                </a:solidFill>
              </a:rPr>
              <a:t>年</a:t>
            </a:r>
            <a:r>
              <a:rPr lang="en-US" altLang="ja-JP" sz="2000" dirty="0">
                <a:solidFill>
                  <a:schemeClr val="accent5">
                    <a:lumMod val="75000"/>
                  </a:schemeClr>
                </a:solidFill>
              </a:rPr>
              <a:t>2</a:t>
            </a:r>
            <a:r>
              <a:rPr lang="ja-JP" altLang="en-US" sz="2000" dirty="0">
                <a:solidFill>
                  <a:schemeClr val="accent5">
                    <a:lumMod val="75000"/>
                  </a:schemeClr>
                </a:solidFill>
              </a:rPr>
              <a:t>月</a:t>
            </a:r>
            <a:r>
              <a:rPr lang="en-US" altLang="ja-JP" sz="2000" dirty="0">
                <a:solidFill>
                  <a:schemeClr val="accent5">
                    <a:lumMod val="75000"/>
                  </a:schemeClr>
                </a:solidFill>
              </a:rPr>
              <a:t>15</a:t>
            </a:r>
            <a:r>
              <a:rPr lang="ja-JP" altLang="en-US" sz="2000" dirty="0">
                <a:solidFill>
                  <a:schemeClr val="accent5">
                    <a:lumMod val="75000"/>
                  </a:schemeClr>
                </a:solidFill>
              </a:rPr>
              <a:t>日までに出荷したすべてのロット（</a:t>
            </a:r>
            <a:r>
              <a:rPr lang="en-US" altLang="ja-JP" sz="2000" dirty="0">
                <a:solidFill>
                  <a:schemeClr val="accent5">
                    <a:lumMod val="75000"/>
                  </a:schemeClr>
                </a:solidFill>
              </a:rPr>
              <a:t>328</a:t>
            </a:r>
            <a:r>
              <a:rPr lang="ja-JP" altLang="en-US" sz="2000" dirty="0">
                <a:solidFill>
                  <a:schemeClr val="accent5">
                    <a:lumMod val="75000"/>
                  </a:schemeClr>
                </a:solidFill>
              </a:rPr>
              <a:t>ロット）</a:t>
            </a:r>
          </a:p>
          <a:p>
            <a:pPr marL="0" indent="0">
              <a:buNone/>
            </a:pPr>
            <a:r>
              <a:rPr lang="ja-JP" altLang="en-US" sz="2000" dirty="0">
                <a:solidFill>
                  <a:schemeClr val="accent5">
                    <a:lumMod val="75000"/>
                  </a:schemeClr>
                </a:solidFill>
              </a:rPr>
              <a:t>　　数量：</a:t>
            </a:r>
            <a:r>
              <a:rPr lang="en-US" altLang="ja-JP" sz="2000" dirty="0">
                <a:solidFill>
                  <a:schemeClr val="accent5">
                    <a:lumMod val="75000"/>
                  </a:schemeClr>
                </a:solidFill>
              </a:rPr>
              <a:t>168,048</a:t>
            </a:r>
            <a:r>
              <a:rPr lang="ja-JP" altLang="en-US" sz="2000" dirty="0">
                <a:solidFill>
                  <a:schemeClr val="accent5">
                    <a:lumMod val="75000"/>
                  </a:schemeClr>
                </a:solidFill>
              </a:rPr>
              <a:t>本　　　　出荷時期：平成</a:t>
            </a:r>
            <a:r>
              <a:rPr lang="en-US" altLang="ja-JP" sz="2000" dirty="0">
                <a:solidFill>
                  <a:schemeClr val="accent5">
                    <a:lumMod val="75000"/>
                  </a:schemeClr>
                </a:solidFill>
              </a:rPr>
              <a:t>21</a:t>
            </a:r>
            <a:r>
              <a:rPr lang="ja-JP" altLang="en-US" sz="2000" dirty="0">
                <a:solidFill>
                  <a:schemeClr val="accent5">
                    <a:lumMod val="75000"/>
                  </a:schemeClr>
                </a:solidFill>
              </a:rPr>
              <a:t>年</a:t>
            </a:r>
            <a:r>
              <a:rPr lang="en-US" altLang="ja-JP" sz="2000" dirty="0">
                <a:solidFill>
                  <a:schemeClr val="accent5">
                    <a:lumMod val="75000"/>
                  </a:schemeClr>
                </a:solidFill>
              </a:rPr>
              <a:t>8</a:t>
            </a:r>
            <a:r>
              <a:rPr lang="ja-JP" altLang="en-US" sz="2000" dirty="0">
                <a:solidFill>
                  <a:schemeClr val="accent5">
                    <a:lumMod val="75000"/>
                  </a:schemeClr>
                </a:solidFill>
              </a:rPr>
              <a:t>月</a:t>
            </a:r>
            <a:r>
              <a:rPr lang="en-US" altLang="ja-JP" sz="2000" dirty="0">
                <a:solidFill>
                  <a:schemeClr val="accent5">
                    <a:lumMod val="75000"/>
                  </a:schemeClr>
                </a:solidFill>
              </a:rPr>
              <a:t>5</a:t>
            </a:r>
            <a:r>
              <a:rPr lang="ja-JP" altLang="en-US" sz="2000" dirty="0">
                <a:solidFill>
                  <a:schemeClr val="accent5">
                    <a:lumMod val="75000"/>
                  </a:schemeClr>
                </a:solidFill>
              </a:rPr>
              <a:t>日～令和</a:t>
            </a:r>
            <a:r>
              <a:rPr lang="en-US" altLang="ja-JP" sz="2000" dirty="0">
                <a:solidFill>
                  <a:schemeClr val="accent5">
                    <a:lumMod val="75000"/>
                  </a:schemeClr>
                </a:solidFill>
              </a:rPr>
              <a:t>2</a:t>
            </a:r>
            <a:r>
              <a:rPr lang="ja-JP" altLang="en-US" sz="2000" dirty="0">
                <a:solidFill>
                  <a:schemeClr val="accent5">
                    <a:lumMod val="75000"/>
                  </a:schemeClr>
                </a:solidFill>
              </a:rPr>
              <a:t>年</a:t>
            </a:r>
            <a:r>
              <a:rPr lang="en-US" altLang="ja-JP" sz="2000" dirty="0">
                <a:solidFill>
                  <a:schemeClr val="accent5">
                    <a:lumMod val="75000"/>
                  </a:schemeClr>
                </a:solidFill>
              </a:rPr>
              <a:t>2</a:t>
            </a:r>
            <a:r>
              <a:rPr lang="ja-JP" altLang="en-US" sz="2000" dirty="0">
                <a:solidFill>
                  <a:schemeClr val="accent5">
                    <a:lumMod val="75000"/>
                  </a:schemeClr>
                </a:solidFill>
              </a:rPr>
              <a:t>月</a:t>
            </a:r>
            <a:r>
              <a:rPr lang="en-US" altLang="ja-JP" sz="2000" dirty="0">
                <a:solidFill>
                  <a:schemeClr val="accent5">
                    <a:lumMod val="75000"/>
                  </a:schemeClr>
                </a:solidFill>
              </a:rPr>
              <a:t>15</a:t>
            </a:r>
            <a:r>
              <a:rPr lang="ja-JP" altLang="en-US" sz="2000" dirty="0">
                <a:solidFill>
                  <a:schemeClr val="accent5">
                    <a:lumMod val="75000"/>
                  </a:schemeClr>
                </a:solidFill>
              </a:rPr>
              <a:t>日</a:t>
            </a:r>
          </a:p>
          <a:p>
            <a:pPr marL="0" indent="0">
              <a:buNone/>
            </a:pPr>
            <a:r>
              <a:rPr lang="ja-JP" altLang="en-US" sz="2000" dirty="0">
                <a:solidFill>
                  <a:schemeClr val="accent5">
                    <a:lumMod val="75000"/>
                  </a:schemeClr>
                </a:solidFill>
              </a:rPr>
              <a:t>ｂ）２Ｌ　　　　　対象ロット：令和元年</a:t>
            </a:r>
            <a:r>
              <a:rPr lang="en-US" altLang="ja-JP" sz="2000" dirty="0">
                <a:solidFill>
                  <a:schemeClr val="accent5">
                    <a:lumMod val="75000"/>
                  </a:schemeClr>
                </a:solidFill>
              </a:rPr>
              <a:t>12</a:t>
            </a:r>
            <a:r>
              <a:rPr lang="ja-JP" altLang="en-US" sz="2000" dirty="0">
                <a:solidFill>
                  <a:schemeClr val="accent5">
                    <a:lumMod val="75000"/>
                  </a:schemeClr>
                </a:solidFill>
              </a:rPr>
              <a:t>月</a:t>
            </a:r>
            <a:r>
              <a:rPr lang="en-US" altLang="ja-JP" sz="2000" dirty="0">
                <a:solidFill>
                  <a:schemeClr val="accent5">
                    <a:lumMod val="75000"/>
                  </a:schemeClr>
                </a:solidFill>
              </a:rPr>
              <a:t>26</a:t>
            </a:r>
            <a:r>
              <a:rPr lang="ja-JP" altLang="en-US" sz="2000" dirty="0">
                <a:solidFill>
                  <a:schemeClr val="accent5">
                    <a:lumMod val="75000"/>
                  </a:schemeClr>
                </a:solidFill>
              </a:rPr>
              <a:t>日までに出荷したすべてのロット（</a:t>
            </a:r>
            <a:r>
              <a:rPr lang="en-US" altLang="ja-JP" sz="2000" dirty="0">
                <a:solidFill>
                  <a:schemeClr val="accent5">
                    <a:lumMod val="75000"/>
                  </a:schemeClr>
                </a:solidFill>
              </a:rPr>
              <a:t>152</a:t>
            </a:r>
            <a:r>
              <a:rPr lang="ja-JP" altLang="en-US" sz="2000" dirty="0">
                <a:solidFill>
                  <a:schemeClr val="accent5">
                    <a:lumMod val="75000"/>
                  </a:schemeClr>
                </a:solidFill>
              </a:rPr>
              <a:t>ロット）</a:t>
            </a:r>
          </a:p>
          <a:p>
            <a:pPr marL="0" indent="0">
              <a:buNone/>
            </a:pPr>
            <a:r>
              <a:rPr lang="ja-JP" altLang="en-US" sz="2000" dirty="0">
                <a:solidFill>
                  <a:schemeClr val="accent5">
                    <a:lumMod val="75000"/>
                  </a:schemeClr>
                </a:solidFill>
              </a:rPr>
              <a:t>　　数量：</a:t>
            </a:r>
            <a:r>
              <a:rPr lang="en-US" altLang="ja-JP" sz="2000" dirty="0">
                <a:solidFill>
                  <a:schemeClr val="accent5">
                    <a:lumMod val="75000"/>
                  </a:schemeClr>
                </a:solidFill>
              </a:rPr>
              <a:t>58,698</a:t>
            </a:r>
            <a:r>
              <a:rPr lang="ja-JP" altLang="en-US" sz="2000" dirty="0">
                <a:solidFill>
                  <a:schemeClr val="accent5">
                    <a:lumMod val="75000"/>
                  </a:schemeClr>
                </a:solidFill>
              </a:rPr>
              <a:t>本　　　　　出荷時期：平成</a:t>
            </a:r>
            <a:r>
              <a:rPr lang="en-US" altLang="ja-JP" sz="2000" dirty="0">
                <a:solidFill>
                  <a:schemeClr val="accent5">
                    <a:lumMod val="75000"/>
                  </a:schemeClr>
                </a:solidFill>
              </a:rPr>
              <a:t>23</a:t>
            </a:r>
            <a:r>
              <a:rPr lang="ja-JP" altLang="en-US" sz="2000" dirty="0">
                <a:solidFill>
                  <a:schemeClr val="accent5">
                    <a:lumMod val="75000"/>
                  </a:schemeClr>
                </a:solidFill>
              </a:rPr>
              <a:t>年</a:t>
            </a:r>
            <a:r>
              <a:rPr lang="en-US" altLang="ja-JP" sz="2000" dirty="0">
                <a:solidFill>
                  <a:schemeClr val="accent5">
                    <a:lumMod val="75000"/>
                  </a:schemeClr>
                </a:solidFill>
              </a:rPr>
              <a:t>1</a:t>
            </a:r>
            <a:r>
              <a:rPr lang="ja-JP" altLang="en-US" sz="2000" dirty="0">
                <a:solidFill>
                  <a:schemeClr val="accent5">
                    <a:lumMod val="75000"/>
                  </a:schemeClr>
                </a:solidFill>
              </a:rPr>
              <a:t>月</a:t>
            </a:r>
            <a:r>
              <a:rPr lang="en-US" altLang="ja-JP" sz="2000" dirty="0">
                <a:solidFill>
                  <a:schemeClr val="accent5">
                    <a:lumMod val="75000"/>
                  </a:schemeClr>
                </a:solidFill>
              </a:rPr>
              <a:t>20</a:t>
            </a:r>
            <a:r>
              <a:rPr lang="ja-JP" altLang="en-US" sz="2000" dirty="0">
                <a:solidFill>
                  <a:schemeClr val="accent5">
                    <a:lumMod val="75000"/>
                  </a:schemeClr>
                </a:solidFill>
              </a:rPr>
              <a:t>日～令和元年</a:t>
            </a:r>
            <a:r>
              <a:rPr lang="en-US" altLang="ja-JP" sz="2000" dirty="0">
                <a:solidFill>
                  <a:schemeClr val="accent5">
                    <a:lumMod val="75000"/>
                  </a:schemeClr>
                </a:solidFill>
              </a:rPr>
              <a:t>12</a:t>
            </a:r>
            <a:r>
              <a:rPr lang="ja-JP" altLang="en-US" sz="2000" dirty="0">
                <a:solidFill>
                  <a:schemeClr val="accent5">
                    <a:lumMod val="75000"/>
                  </a:schemeClr>
                </a:solidFill>
              </a:rPr>
              <a:t>月</a:t>
            </a:r>
            <a:r>
              <a:rPr lang="en-US" altLang="ja-JP" sz="2000" dirty="0">
                <a:solidFill>
                  <a:schemeClr val="accent5">
                    <a:lumMod val="75000"/>
                  </a:schemeClr>
                </a:solidFill>
              </a:rPr>
              <a:t>26</a:t>
            </a:r>
            <a:r>
              <a:rPr lang="ja-JP" altLang="en-US" sz="2000" dirty="0">
                <a:solidFill>
                  <a:schemeClr val="accent5">
                    <a:lumMod val="75000"/>
                  </a:schemeClr>
                </a:solidFill>
              </a:rPr>
              <a:t>日</a:t>
            </a:r>
          </a:p>
          <a:p>
            <a:pPr marL="0" indent="0">
              <a:buNone/>
            </a:pPr>
            <a:r>
              <a:rPr lang="ja-JP" altLang="en-US" sz="2000" dirty="0">
                <a:solidFill>
                  <a:schemeClr val="accent5">
                    <a:lumMod val="75000"/>
                  </a:schemeClr>
                </a:solidFill>
              </a:rPr>
              <a:t>（２）花王ソフティ薬用ボディシャンプーａ</a:t>
            </a:r>
          </a:p>
          <a:p>
            <a:pPr marL="0" indent="0">
              <a:buNone/>
            </a:pPr>
            <a:r>
              <a:rPr lang="ja-JP" altLang="en-US" sz="2000" dirty="0">
                <a:solidFill>
                  <a:schemeClr val="accent5">
                    <a:lumMod val="75000"/>
                  </a:schemeClr>
                </a:solidFill>
              </a:rPr>
              <a:t>ａ）１０Ｌ　　　　対象ロット：平成</a:t>
            </a:r>
            <a:r>
              <a:rPr lang="en-US" altLang="ja-JP" sz="2000" dirty="0">
                <a:solidFill>
                  <a:schemeClr val="accent5">
                    <a:lumMod val="75000"/>
                  </a:schemeClr>
                </a:solidFill>
              </a:rPr>
              <a:t>21</a:t>
            </a:r>
            <a:r>
              <a:rPr lang="ja-JP" altLang="en-US" sz="2000" dirty="0">
                <a:solidFill>
                  <a:schemeClr val="accent5">
                    <a:lumMod val="75000"/>
                  </a:schemeClr>
                </a:solidFill>
              </a:rPr>
              <a:t>年</a:t>
            </a:r>
            <a:r>
              <a:rPr lang="en-US" altLang="ja-JP" sz="2000" dirty="0">
                <a:solidFill>
                  <a:schemeClr val="accent5">
                    <a:lumMod val="75000"/>
                  </a:schemeClr>
                </a:solidFill>
              </a:rPr>
              <a:t>3</a:t>
            </a:r>
            <a:r>
              <a:rPr lang="ja-JP" altLang="en-US" sz="2000" dirty="0">
                <a:solidFill>
                  <a:schemeClr val="accent5">
                    <a:lumMod val="75000"/>
                  </a:schemeClr>
                </a:solidFill>
              </a:rPr>
              <a:t>月</a:t>
            </a:r>
            <a:r>
              <a:rPr lang="en-US" altLang="ja-JP" sz="2000" dirty="0">
                <a:solidFill>
                  <a:schemeClr val="accent5">
                    <a:lumMod val="75000"/>
                  </a:schemeClr>
                </a:solidFill>
              </a:rPr>
              <a:t>26</a:t>
            </a:r>
            <a:r>
              <a:rPr lang="ja-JP" altLang="en-US" sz="2000" dirty="0">
                <a:solidFill>
                  <a:schemeClr val="accent5">
                    <a:lumMod val="75000"/>
                  </a:schemeClr>
                </a:solidFill>
              </a:rPr>
              <a:t>日までに出荷したすべてのロット（</a:t>
            </a:r>
            <a:r>
              <a:rPr lang="en-US" altLang="ja-JP" sz="2000" dirty="0">
                <a:solidFill>
                  <a:schemeClr val="accent5">
                    <a:lumMod val="75000"/>
                  </a:schemeClr>
                </a:solidFill>
              </a:rPr>
              <a:t>55</a:t>
            </a:r>
            <a:r>
              <a:rPr lang="ja-JP" altLang="en-US" sz="2000" dirty="0">
                <a:solidFill>
                  <a:schemeClr val="accent5">
                    <a:lumMod val="75000"/>
                  </a:schemeClr>
                </a:solidFill>
              </a:rPr>
              <a:t>ロット）</a:t>
            </a:r>
          </a:p>
          <a:p>
            <a:pPr marL="0" indent="0">
              <a:buNone/>
            </a:pPr>
            <a:r>
              <a:rPr lang="ja-JP" altLang="en-US" sz="2000" dirty="0">
                <a:solidFill>
                  <a:schemeClr val="accent5">
                    <a:lumMod val="75000"/>
                  </a:schemeClr>
                </a:solidFill>
              </a:rPr>
              <a:t>　　数量：</a:t>
            </a:r>
            <a:r>
              <a:rPr lang="en-US" altLang="ja-JP" sz="2000" dirty="0">
                <a:solidFill>
                  <a:schemeClr val="accent5">
                    <a:lumMod val="75000"/>
                  </a:schemeClr>
                </a:solidFill>
              </a:rPr>
              <a:t>26,412</a:t>
            </a:r>
            <a:r>
              <a:rPr lang="ja-JP" altLang="en-US" sz="2000" dirty="0">
                <a:solidFill>
                  <a:schemeClr val="accent5">
                    <a:lumMod val="75000"/>
                  </a:schemeClr>
                </a:solidFill>
              </a:rPr>
              <a:t>本　　　　　出荷時期：平成</a:t>
            </a:r>
            <a:r>
              <a:rPr lang="en-US" altLang="ja-JP" sz="2000" dirty="0">
                <a:solidFill>
                  <a:schemeClr val="accent5">
                    <a:lumMod val="75000"/>
                  </a:schemeClr>
                </a:solidFill>
              </a:rPr>
              <a:t>19</a:t>
            </a:r>
            <a:r>
              <a:rPr lang="ja-JP" altLang="en-US" sz="2000" dirty="0">
                <a:solidFill>
                  <a:schemeClr val="accent5">
                    <a:lumMod val="75000"/>
                  </a:schemeClr>
                </a:solidFill>
              </a:rPr>
              <a:t>年</a:t>
            </a:r>
            <a:r>
              <a:rPr lang="en-US" altLang="ja-JP" sz="2000" dirty="0">
                <a:solidFill>
                  <a:schemeClr val="accent5">
                    <a:lumMod val="75000"/>
                  </a:schemeClr>
                </a:solidFill>
              </a:rPr>
              <a:t>10</a:t>
            </a:r>
            <a:r>
              <a:rPr lang="ja-JP" altLang="en-US" sz="2000" dirty="0">
                <a:solidFill>
                  <a:schemeClr val="accent5">
                    <a:lumMod val="75000"/>
                  </a:schemeClr>
                </a:solidFill>
              </a:rPr>
              <a:t>月</a:t>
            </a:r>
            <a:r>
              <a:rPr lang="en-US" altLang="ja-JP" sz="2000" dirty="0">
                <a:solidFill>
                  <a:schemeClr val="accent5">
                    <a:lumMod val="75000"/>
                  </a:schemeClr>
                </a:solidFill>
              </a:rPr>
              <a:t>22</a:t>
            </a:r>
            <a:r>
              <a:rPr lang="ja-JP" altLang="en-US" sz="2000" dirty="0">
                <a:solidFill>
                  <a:schemeClr val="accent5">
                    <a:lumMod val="75000"/>
                  </a:schemeClr>
                </a:solidFill>
              </a:rPr>
              <a:t>日～平成</a:t>
            </a:r>
            <a:r>
              <a:rPr lang="en-US" altLang="ja-JP" sz="2000" dirty="0">
                <a:solidFill>
                  <a:schemeClr val="accent5">
                    <a:lumMod val="75000"/>
                  </a:schemeClr>
                </a:solidFill>
              </a:rPr>
              <a:t>21</a:t>
            </a:r>
            <a:r>
              <a:rPr lang="ja-JP" altLang="en-US" sz="2000" dirty="0">
                <a:solidFill>
                  <a:schemeClr val="accent5">
                    <a:lumMod val="75000"/>
                  </a:schemeClr>
                </a:solidFill>
              </a:rPr>
              <a:t>年</a:t>
            </a:r>
            <a:r>
              <a:rPr lang="en-US" altLang="ja-JP" sz="2000" dirty="0">
                <a:solidFill>
                  <a:schemeClr val="accent5">
                    <a:lumMod val="75000"/>
                  </a:schemeClr>
                </a:solidFill>
              </a:rPr>
              <a:t>3</a:t>
            </a:r>
            <a:r>
              <a:rPr lang="ja-JP" altLang="en-US" sz="2000" dirty="0">
                <a:solidFill>
                  <a:schemeClr val="accent5">
                    <a:lumMod val="75000"/>
                  </a:schemeClr>
                </a:solidFill>
              </a:rPr>
              <a:t>月</a:t>
            </a:r>
            <a:r>
              <a:rPr lang="en-US" altLang="ja-JP" sz="2000" dirty="0">
                <a:solidFill>
                  <a:schemeClr val="accent5">
                    <a:lumMod val="75000"/>
                  </a:schemeClr>
                </a:solidFill>
              </a:rPr>
              <a:t>26</a:t>
            </a:r>
            <a:r>
              <a:rPr lang="ja-JP" altLang="en-US" sz="2000" dirty="0">
                <a:solidFill>
                  <a:schemeClr val="accent5">
                    <a:lumMod val="75000"/>
                  </a:schemeClr>
                </a:solidFill>
              </a:rPr>
              <a:t>日</a:t>
            </a:r>
          </a:p>
          <a:p>
            <a:pPr marL="0" indent="0">
              <a:buNone/>
            </a:pPr>
            <a:r>
              <a:rPr lang="ja-JP" altLang="en-US" sz="2000" dirty="0">
                <a:solidFill>
                  <a:schemeClr val="accent5">
                    <a:lumMod val="75000"/>
                  </a:schemeClr>
                </a:solidFill>
              </a:rPr>
              <a:t>ｂ）４Ｌ　　　　　対象ロット：平成</a:t>
            </a:r>
            <a:r>
              <a:rPr lang="en-US" altLang="ja-JP" sz="2000" dirty="0">
                <a:solidFill>
                  <a:schemeClr val="accent5">
                    <a:lumMod val="75000"/>
                  </a:schemeClr>
                </a:solidFill>
              </a:rPr>
              <a:t>19</a:t>
            </a:r>
            <a:r>
              <a:rPr lang="ja-JP" altLang="en-US" sz="2000" dirty="0">
                <a:solidFill>
                  <a:schemeClr val="accent5">
                    <a:lumMod val="75000"/>
                  </a:schemeClr>
                </a:solidFill>
              </a:rPr>
              <a:t>年</a:t>
            </a:r>
            <a:r>
              <a:rPr lang="en-US" altLang="ja-JP" sz="2000" dirty="0">
                <a:solidFill>
                  <a:schemeClr val="accent5">
                    <a:lumMod val="75000"/>
                  </a:schemeClr>
                </a:solidFill>
              </a:rPr>
              <a:t>10</a:t>
            </a:r>
            <a:r>
              <a:rPr lang="ja-JP" altLang="en-US" sz="2000" dirty="0">
                <a:solidFill>
                  <a:schemeClr val="accent5">
                    <a:lumMod val="75000"/>
                  </a:schemeClr>
                </a:solidFill>
              </a:rPr>
              <a:t>月</a:t>
            </a:r>
            <a:r>
              <a:rPr lang="en-US" altLang="ja-JP" sz="2000" dirty="0">
                <a:solidFill>
                  <a:schemeClr val="accent5">
                    <a:lumMod val="75000"/>
                  </a:schemeClr>
                </a:solidFill>
              </a:rPr>
              <a:t>19</a:t>
            </a:r>
            <a:r>
              <a:rPr lang="ja-JP" altLang="en-US" sz="2000" dirty="0">
                <a:solidFill>
                  <a:schemeClr val="accent5">
                    <a:lumMod val="75000"/>
                  </a:schemeClr>
                </a:solidFill>
              </a:rPr>
              <a:t>日までに出荷したすべてのロット（</a:t>
            </a:r>
            <a:r>
              <a:rPr lang="en-US" altLang="ja-JP" sz="2000" dirty="0">
                <a:solidFill>
                  <a:schemeClr val="accent5">
                    <a:lumMod val="75000"/>
                  </a:schemeClr>
                </a:solidFill>
              </a:rPr>
              <a:t>56</a:t>
            </a:r>
            <a:r>
              <a:rPr lang="ja-JP" altLang="en-US" sz="2000" dirty="0">
                <a:solidFill>
                  <a:schemeClr val="accent5">
                    <a:lumMod val="75000"/>
                  </a:schemeClr>
                </a:solidFill>
              </a:rPr>
              <a:t>ロット）</a:t>
            </a:r>
          </a:p>
          <a:p>
            <a:pPr marL="0" indent="0">
              <a:buNone/>
            </a:pPr>
            <a:r>
              <a:rPr lang="ja-JP" altLang="en-US" sz="2000" dirty="0">
                <a:solidFill>
                  <a:schemeClr val="accent5">
                    <a:lumMod val="75000"/>
                  </a:schemeClr>
                </a:solidFill>
              </a:rPr>
              <a:t>　　数量：</a:t>
            </a:r>
            <a:r>
              <a:rPr lang="en-US" altLang="ja-JP" sz="2000" dirty="0">
                <a:solidFill>
                  <a:schemeClr val="accent5">
                    <a:lumMod val="75000"/>
                  </a:schemeClr>
                </a:solidFill>
              </a:rPr>
              <a:t>86,133</a:t>
            </a:r>
            <a:r>
              <a:rPr lang="ja-JP" altLang="en-US" sz="2000" dirty="0">
                <a:solidFill>
                  <a:schemeClr val="accent5">
                    <a:lumMod val="75000"/>
                  </a:schemeClr>
                </a:solidFill>
              </a:rPr>
              <a:t>本　　　　　出荷時期：平成</a:t>
            </a:r>
            <a:r>
              <a:rPr lang="en-US" altLang="ja-JP" sz="2000" dirty="0">
                <a:solidFill>
                  <a:schemeClr val="accent5">
                    <a:lumMod val="75000"/>
                  </a:schemeClr>
                </a:solidFill>
              </a:rPr>
              <a:t>17</a:t>
            </a:r>
            <a:r>
              <a:rPr lang="ja-JP" altLang="en-US" sz="2000" dirty="0">
                <a:solidFill>
                  <a:schemeClr val="accent5">
                    <a:lumMod val="75000"/>
                  </a:schemeClr>
                </a:solidFill>
              </a:rPr>
              <a:t>年</a:t>
            </a:r>
            <a:r>
              <a:rPr lang="en-US" altLang="ja-JP" sz="2000" dirty="0">
                <a:solidFill>
                  <a:schemeClr val="accent5">
                    <a:lumMod val="75000"/>
                  </a:schemeClr>
                </a:solidFill>
              </a:rPr>
              <a:t>4</a:t>
            </a:r>
            <a:r>
              <a:rPr lang="ja-JP" altLang="en-US" sz="2000" dirty="0">
                <a:solidFill>
                  <a:schemeClr val="accent5">
                    <a:lumMod val="75000"/>
                  </a:schemeClr>
                </a:solidFill>
              </a:rPr>
              <a:t>月</a:t>
            </a:r>
            <a:r>
              <a:rPr lang="en-US" altLang="ja-JP" sz="2000" dirty="0">
                <a:solidFill>
                  <a:schemeClr val="accent5">
                    <a:lumMod val="75000"/>
                  </a:schemeClr>
                </a:solidFill>
              </a:rPr>
              <a:t>14</a:t>
            </a:r>
            <a:r>
              <a:rPr lang="ja-JP" altLang="en-US" sz="2000" dirty="0">
                <a:solidFill>
                  <a:schemeClr val="accent5">
                    <a:lumMod val="75000"/>
                  </a:schemeClr>
                </a:solidFill>
              </a:rPr>
              <a:t>日～平成</a:t>
            </a:r>
            <a:r>
              <a:rPr lang="en-US" altLang="ja-JP" sz="2000" dirty="0">
                <a:solidFill>
                  <a:schemeClr val="accent5">
                    <a:lumMod val="75000"/>
                  </a:schemeClr>
                </a:solidFill>
              </a:rPr>
              <a:t>19</a:t>
            </a:r>
            <a:r>
              <a:rPr lang="ja-JP" altLang="en-US" sz="2000" dirty="0">
                <a:solidFill>
                  <a:schemeClr val="accent5">
                    <a:lumMod val="75000"/>
                  </a:schemeClr>
                </a:solidFill>
              </a:rPr>
              <a:t>年</a:t>
            </a:r>
            <a:r>
              <a:rPr lang="en-US" altLang="ja-JP" sz="2000" dirty="0">
                <a:solidFill>
                  <a:schemeClr val="accent5">
                    <a:lumMod val="75000"/>
                  </a:schemeClr>
                </a:solidFill>
              </a:rPr>
              <a:t>10</a:t>
            </a:r>
            <a:r>
              <a:rPr lang="ja-JP" altLang="en-US" sz="2000" dirty="0">
                <a:solidFill>
                  <a:schemeClr val="accent5">
                    <a:lumMod val="75000"/>
                  </a:schemeClr>
                </a:solidFill>
              </a:rPr>
              <a:t>月</a:t>
            </a:r>
            <a:r>
              <a:rPr lang="en-US" altLang="ja-JP" sz="2000" dirty="0">
                <a:solidFill>
                  <a:schemeClr val="accent5">
                    <a:lumMod val="75000"/>
                  </a:schemeClr>
                </a:solidFill>
              </a:rPr>
              <a:t>19</a:t>
            </a:r>
            <a:r>
              <a:rPr lang="ja-JP" altLang="en-US" sz="2000" dirty="0">
                <a:solidFill>
                  <a:schemeClr val="accent5">
                    <a:lumMod val="75000"/>
                  </a:schemeClr>
                </a:solidFill>
              </a:rPr>
              <a:t>日</a:t>
            </a:r>
          </a:p>
          <a:p>
            <a:pPr marL="0" indent="0">
              <a:buNone/>
            </a:pPr>
            <a:r>
              <a:rPr lang="ja-JP" altLang="en-US" sz="2000" dirty="0">
                <a:solidFill>
                  <a:schemeClr val="accent5">
                    <a:lumMod val="75000"/>
                  </a:schemeClr>
                </a:solidFill>
              </a:rPr>
              <a:t>（３）花王メディケイティッドソープ</a:t>
            </a:r>
          </a:p>
          <a:p>
            <a:pPr marL="0" indent="0">
              <a:buNone/>
            </a:pPr>
            <a:r>
              <a:rPr lang="ja-JP" altLang="en-US" sz="2000" dirty="0">
                <a:solidFill>
                  <a:schemeClr val="accent5">
                    <a:lumMod val="75000"/>
                  </a:schemeClr>
                </a:solidFill>
              </a:rPr>
              <a:t>　　対象ロット：平成</a:t>
            </a:r>
            <a:r>
              <a:rPr lang="en-US" altLang="ja-JP" sz="2000" dirty="0">
                <a:solidFill>
                  <a:schemeClr val="accent5">
                    <a:lumMod val="75000"/>
                  </a:schemeClr>
                </a:solidFill>
              </a:rPr>
              <a:t>30</a:t>
            </a:r>
            <a:r>
              <a:rPr lang="ja-JP" altLang="en-US" sz="2000" dirty="0">
                <a:solidFill>
                  <a:schemeClr val="accent5">
                    <a:lumMod val="75000"/>
                  </a:schemeClr>
                </a:solidFill>
              </a:rPr>
              <a:t>年</a:t>
            </a:r>
            <a:r>
              <a:rPr lang="en-US" altLang="ja-JP" sz="2000" dirty="0">
                <a:solidFill>
                  <a:schemeClr val="accent5">
                    <a:lumMod val="75000"/>
                  </a:schemeClr>
                </a:solidFill>
              </a:rPr>
              <a:t>3</a:t>
            </a:r>
            <a:r>
              <a:rPr lang="ja-JP" altLang="en-US" sz="2000" dirty="0">
                <a:solidFill>
                  <a:schemeClr val="accent5">
                    <a:lumMod val="75000"/>
                  </a:schemeClr>
                </a:solidFill>
              </a:rPr>
              <a:t>月</a:t>
            </a:r>
            <a:r>
              <a:rPr lang="en-US" altLang="ja-JP" sz="2000" dirty="0">
                <a:solidFill>
                  <a:schemeClr val="accent5">
                    <a:lumMod val="75000"/>
                  </a:schemeClr>
                </a:solidFill>
              </a:rPr>
              <a:t>22</a:t>
            </a:r>
            <a:r>
              <a:rPr lang="ja-JP" altLang="en-US" sz="2000" dirty="0">
                <a:solidFill>
                  <a:schemeClr val="accent5">
                    <a:lumMod val="75000"/>
                  </a:schemeClr>
                </a:solidFill>
              </a:rPr>
              <a:t>日までに出荷したすべてのロット（</a:t>
            </a:r>
            <a:r>
              <a:rPr lang="en-US" altLang="ja-JP" sz="2000" dirty="0">
                <a:solidFill>
                  <a:schemeClr val="accent5">
                    <a:lumMod val="75000"/>
                  </a:schemeClr>
                </a:solidFill>
              </a:rPr>
              <a:t>37</a:t>
            </a:r>
            <a:r>
              <a:rPr lang="ja-JP" altLang="en-US" sz="2000" dirty="0">
                <a:solidFill>
                  <a:schemeClr val="accent5">
                    <a:lumMod val="75000"/>
                  </a:schemeClr>
                </a:solidFill>
              </a:rPr>
              <a:t>ロット）</a:t>
            </a:r>
          </a:p>
          <a:p>
            <a:pPr marL="0" indent="0">
              <a:buNone/>
            </a:pPr>
            <a:r>
              <a:rPr lang="ja-JP" altLang="en-US" sz="2000" dirty="0">
                <a:solidFill>
                  <a:schemeClr val="accent5">
                    <a:lumMod val="75000"/>
                  </a:schemeClr>
                </a:solidFill>
              </a:rPr>
              <a:t>　　数量：</a:t>
            </a:r>
            <a:r>
              <a:rPr lang="en-US" altLang="ja-JP" sz="2000" dirty="0">
                <a:solidFill>
                  <a:schemeClr val="accent5">
                    <a:lumMod val="75000"/>
                  </a:schemeClr>
                </a:solidFill>
              </a:rPr>
              <a:t>91,980</a:t>
            </a:r>
            <a:r>
              <a:rPr lang="ja-JP" altLang="en-US" sz="2000" dirty="0">
                <a:solidFill>
                  <a:schemeClr val="accent5">
                    <a:lumMod val="75000"/>
                  </a:schemeClr>
                </a:solidFill>
              </a:rPr>
              <a:t>本　　　　　　出荷時期：平成</a:t>
            </a:r>
            <a:r>
              <a:rPr lang="en-US" altLang="ja-JP" sz="2000" dirty="0">
                <a:solidFill>
                  <a:schemeClr val="accent5">
                    <a:lumMod val="75000"/>
                  </a:schemeClr>
                </a:solidFill>
              </a:rPr>
              <a:t>17</a:t>
            </a:r>
            <a:r>
              <a:rPr lang="ja-JP" altLang="en-US" sz="2000" dirty="0">
                <a:solidFill>
                  <a:schemeClr val="accent5">
                    <a:lumMod val="75000"/>
                  </a:schemeClr>
                </a:solidFill>
              </a:rPr>
              <a:t>年</a:t>
            </a:r>
            <a:r>
              <a:rPr lang="en-US" altLang="ja-JP" sz="2000" dirty="0">
                <a:solidFill>
                  <a:schemeClr val="accent5">
                    <a:lumMod val="75000"/>
                  </a:schemeClr>
                </a:solidFill>
              </a:rPr>
              <a:t>6</a:t>
            </a:r>
            <a:r>
              <a:rPr lang="ja-JP" altLang="en-US" sz="2000" dirty="0">
                <a:solidFill>
                  <a:schemeClr val="accent5">
                    <a:lumMod val="75000"/>
                  </a:schemeClr>
                </a:solidFill>
              </a:rPr>
              <a:t>月</a:t>
            </a:r>
            <a:r>
              <a:rPr lang="en-US" altLang="ja-JP" sz="2000" dirty="0">
                <a:solidFill>
                  <a:schemeClr val="accent5">
                    <a:lumMod val="75000"/>
                  </a:schemeClr>
                </a:solidFill>
              </a:rPr>
              <a:t>15</a:t>
            </a:r>
            <a:r>
              <a:rPr lang="ja-JP" altLang="en-US" sz="2000" dirty="0">
                <a:solidFill>
                  <a:schemeClr val="accent5">
                    <a:lumMod val="75000"/>
                  </a:schemeClr>
                </a:solidFill>
              </a:rPr>
              <a:t>日～平成</a:t>
            </a:r>
            <a:r>
              <a:rPr lang="en-US" altLang="ja-JP" sz="2000" dirty="0">
                <a:solidFill>
                  <a:schemeClr val="accent5">
                    <a:lumMod val="75000"/>
                  </a:schemeClr>
                </a:solidFill>
              </a:rPr>
              <a:t>30</a:t>
            </a:r>
            <a:r>
              <a:rPr lang="ja-JP" altLang="en-US" sz="2000" dirty="0">
                <a:solidFill>
                  <a:schemeClr val="accent5">
                    <a:lumMod val="75000"/>
                  </a:schemeClr>
                </a:solidFill>
              </a:rPr>
              <a:t>年</a:t>
            </a:r>
            <a:r>
              <a:rPr lang="en-US" altLang="ja-JP" sz="2000" dirty="0">
                <a:solidFill>
                  <a:schemeClr val="accent5">
                    <a:lumMod val="75000"/>
                  </a:schemeClr>
                </a:solidFill>
              </a:rPr>
              <a:t>3</a:t>
            </a:r>
            <a:r>
              <a:rPr lang="ja-JP" altLang="en-US" sz="2000" dirty="0">
                <a:solidFill>
                  <a:schemeClr val="accent5">
                    <a:lumMod val="75000"/>
                  </a:schemeClr>
                </a:solidFill>
              </a:rPr>
              <a:t>月</a:t>
            </a:r>
            <a:r>
              <a:rPr lang="en-US" altLang="ja-JP" sz="2000" dirty="0">
                <a:solidFill>
                  <a:schemeClr val="accent5">
                    <a:lumMod val="75000"/>
                  </a:schemeClr>
                </a:solidFill>
              </a:rPr>
              <a:t>22</a:t>
            </a:r>
            <a:r>
              <a:rPr lang="ja-JP" altLang="en-US" sz="2000" dirty="0">
                <a:solidFill>
                  <a:schemeClr val="accent5">
                    <a:lumMod val="75000"/>
                  </a:schemeClr>
                </a:solidFill>
              </a:rPr>
              <a:t>日　</a:t>
            </a:r>
            <a:r>
              <a:rPr lang="en-US" altLang="ja-JP" sz="2000" dirty="0">
                <a:solidFill>
                  <a:schemeClr val="accent5">
                    <a:lumMod val="75000"/>
                  </a:schemeClr>
                </a:solidFill>
              </a:rPr>
              <a:t>099AGI</a:t>
            </a:r>
            <a:r>
              <a:rPr lang="ja-JP" altLang="en-US" sz="2000" dirty="0">
                <a:solidFill>
                  <a:schemeClr val="accent5">
                    <a:lumMod val="75000"/>
                  </a:schemeClr>
                </a:solidFill>
              </a:rPr>
              <a:t>　</a:t>
            </a:r>
            <a:endParaRPr lang="en-US" altLang="ja-JP" dirty="0"/>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898454"/>
          </a:xfrm>
        </p:spPr>
        <p:txBody>
          <a:bodyPr>
            <a:noAutofit/>
          </a:bodyPr>
          <a:lstStyle/>
          <a:p>
            <a:r>
              <a:rPr lang="ja-JP" altLang="en-US" sz="2800" dirty="0">
                <a:sym typeface="Wingdings" panose="05000000000000000000" pitchFamily="2" charset="2"/>
              </a:rPr>
              <a:t>販売名　 </a:t>
            </a:r>
            <a:r>
              <a:rPr lang="en-US" altLang="ja-JP" sz="2800" dirty="0">
                <a:sym typeface="Wingdings" panose="05000000000000000000" pitchFamily="2" charset="2"/>
              </a:rPr>
              <a:t>(1)</a:t>
            </a:r>
            <a:r>
              <a:rPr lang="ja-JP" altLang="en-US" sz="2800" dirty="0">
                <a:sym typeface="Wingdings" panose="05000000000000000000" pitchFamily="2" charset="2"/>
              </a:rPr>
              <a:t>花王ソフティ薬用ボディシャンプーｃ</a:t>
            </a:r>
            <a:br>
              <a:rPr lang="ja-JP" altLang="en-US"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(2)</a:t>
            </a:r>
            <a:r>
              <a:rPr lang="ja-JP" altLang="en-US" sz="2800" dirty="0">
                <a:sym typeface="Wingdings" panose="05000000000000000000" pitchFamily="2" charset="2"/>
              </a:rPr>
              <a:t>花王ソフティ薬用ボディシャンプーａ  </a:t>
            </a:r>
            <a:r>
              <a:rPr lang="en-US" altLang="ja-JP" sz="2800" dirty="0">
                <a:sym typeface="Wingdings" panose="05000000000000000000" pitchFamily="2" charset="2"/>
              </a:rPr>
              <a:t>(3)</a:t>
            </a:r>
            <a:r>
              <a:rPr lang="ja-JP" altLang="en-US" sz="2800" dirty="0">
                <a:sym typeface="Wingdings" panose="05000000000000000000" pitchFamily="2" charset="2"/>
              </a:rPr>
              <a:t>花王メディケイティッドソープ</a:t>
            </a:r>
            <a:r>
              <a:rPr lang="en-US" altLang="ja-JP" sz="2800" dirty="0">
                <a:sym typeface="Wingdings" panose="05000000000000000000" pitchFamily="2" charset="2"/>
              </a:rPr>
              <a:t> </a:t>
            </a:r>
            <a:r>
              <a:rPr lang="ja-JP" altLang="en-US" sz="2800" dirty="0">
                <a:solidFill>
                  <a:srgbClr val="C00000"/>
                </a:solidFill>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1146412"/>
            <a:ext cx="12191999" cy="5711587"/>
          </a:xfrm>
        </p:spPr>
        <p:txBody>
          <a:bodyPr>
            <a:noAutofit/>
          </a:bodyPr>
          <a:lstStyle/>
          <a:p>
            <a:pPr marL="0" indent="0">
              <a:buNone/>
            </a:pPr>
            <a:r>
              <a:rPr lang="ja-JP" altLang="en-US" dirty="0">
                <a:solidFill>
                  <a:schemeClr val="accent5">
                    <a:lumMod val="75000"/>
                  </a:schemeClr>
                </a:solidFill>
              </a:rPr>
              <a:t>回収理由　</a:t>
            </a:r>
            <a:r>
              <a:rPr lang="en-US" altLang="ja-JP" dirty="0">
                <a:solidFill>
                  <a:schemeClr val="accent5">
                    <a:lumMod val="75000"/>
                  </a:schemeClr>
                </a:solidFill>
              </a:rPr>
              <a:t>2020</a:t>
            </a:r>
            <a:r>
              <a:rPr lang="ja-JP" altLang="en-US" dirty="0">
                <a:solidFill>
                  <a:schemeClr val="accent5">
                    <a:lumMod val="75000"/>
                  </a:schemeClr>
                </a:solidFill>
              </a:rPr>
              <a:t>年４月</a:t>
            </a:r>
            <a:r>
              <a:rPr lang="en-US" altLang="ja-JP" dirty="0">
                <a:solidFill>
                  <a:schemeClr val="accent5">
                    <a:lumMod val="75000"/>
                  </a:schemeClr>
                </a:solidFill>
              </a:rPr>
              <a:t>6</a:t>
            </a:r>
            <a:r>
              <a:rPr lang="ja-JP" altLang="en-US" dirty="0">
                <a:solidFill>
                  <a:schemeClr val="accent5">
                    <a:lumMod val="75000"/>
                  </a:schemeClr>
                </a:solidFill>
              </a:rPr>
              <a:t>日</a:t>
            </a:r>
            <a:endParaRPr lang="en-US" altLang="ja-JP" dirty="0">
              <a:solidFill>
                <a:schemeClr val="accent5">
                  <a:lumMod val="75000"/>
                </a:schemeClr>
              </a:solidFill>
            </a:endParaRPr>
          </a:p>
          <a:p>
            <a:pPr marL="0" indent="0">
              <a:buNone/>
            </a:pPr>
            <a:r>
              <a:rPr lang="ja-JP" altLang="en-US" sz="2400" dirty="0">
                <a:solidFill>
                  <a:schemeClr val="accent5">
                    <a:lumMod val="75000"/>
                  </a:schemeClr>
                </a:solidFill>
              </a:rPr>
              <a:t>回収理由</a:t>
            </a:r>
          </a:p>
          <a:p>
            <a:pPr marL="0" indent="0">
              <a:buNone/>
            </a:pPr>
            <a:r>
              <a:rPr lang="ja-JP" altLang="en-US" sz="2400" dirty="0">
                <a:solidFill>
                  <a:schemeClr val="accent5">
                    <a:lumMod val="75000"/>
                  </a:schemeClr>
                </a:solidFill>
              </a:rPr>
              <a:t>承認書において原料規格の誤記載が判明したため、自主回収いたします。</a:t>
            </a:r>
          </a:p>
          <a:p>
            <a:pPr marL="0" indent="0">
              <a:buNone/>
            </a:pPr>
            <a:endParaRPr lang="ja-JP" altLang="en-US" sz="800" dirty="0">
              <a:solidFill>
                <a:schemeClr val="accent5">
                  <a:lumMod val="75000"/>
                </a:schemeClr>
              </a:solidFill>
            </a:endParaRPr>
          </a:p>
          <a:p>
            <a:pPr marL="0" indent="0">
              <a:buNone/>
            </a:pPr>
            <a:r>
              <a:rPr lang="ja-JP" altLang="en-US" sz="2400" dirty="0">
                <a:solidFill>
                  <a:schemeClr val="accent5">
                    <a:lumMod val="75000"/>
                  </a:schemeClr>
                </a:solidFill>
              </a:rPr>
              <a:t>危惧される具体的な健康被害</a:t>
            </a:r>
          </a:p>
          <a:p>
            <a:pPr marL="0" indent="0">
              <a:buNone/>
            </a:pPr>
            <a:r>
              <a:rPr lang="ja-JP" altLang="en-US" sz="2400" dirty="0">
                <a:solidFill>
                  <a:schemeClr val="accent5">
                    <a:lumMod val="75000"/>
                  </a:schemeClr>
                </a:solidFill>
              </a:rPr>
              <a:t>医薬部外品において十分な使用実績のある成分のみを配合したものであるため、使用されたとしても、重篤な健康被害が発生する可能性はないと考えております。</a:t>
            </a:r>
          </a:p>
          <a:p>
            <a:pPr marL="0" indent="0">
              <a:buNone/>
            </a:pPr>
            <a:r>
              <a:rPr lang="ja-JP" altLang="en-US" dirty="0"/>
              <a:t>⇒</a:t>
            </a:r>
            <a:endParaRPr lang="en-US" altLang="ja-JP" dirty="0"/>
          </a:p>
          <a:p>
            <a:pPr marL="0" indent="0">
              <a:buNone/>
            </a:pPr>
            <a:r>
              <a:rPr lang="ja-JP" altLang="en-US" dirty="0"/>
              <a:t>ご記載であれば、それは承認書の誤記なので、従来は製品回収までさせていなかったのですが・・・。</a:t>
            </a:r>
            <a:endParaRPr lang="en-US" altLang="ja-JP" dirty="0"/>
          </a:p>
          <a:p>
            <a:pPr marL="0" indent="0">
              <a:buNone/>
            </a:pPr>
            <a:r>
              <a:rPr lang="ja-JP" altLang="en-US" dirty="0"/>
              <a:t>品名のご記載なら消費者に間違った情報提供なので製品回収ですが、原料規格であれば、正しい規格で行えばよいので。</a:t>
            </a:r>
            <a:endParaRPr lang="en-US" altLang="ja-JP" dirty="0"/>
          </a:p>
          <a:p>
            <a:pPr marL="0" indent="0">
              <a:buNone/>
            </a:pPr>
            <a:r>
              <a:rPr lang="ja-JP" altLang="en-US"/>
              <a:t>詳細な情報開示が他の会社にも参考になるのですが。</a:t>
            </a:r>
            <a:endParaRPr lang="en-US" altLang="ja-JP" dirty="0"/>
          </a:p>
        </p:txBody>
      </p:sp>
    </p:spTree>
    <p:extLst>
      <p:ext uri="{BB962C8B-B14F-4D97-AF65-F5344CB8AC3E}">
        <p14:creationId xmlns:p14="http://schemas.microsoft.com/office/powerpoint/2010/main" val="272245265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2188</TotalTime>
  <Words>462</Words>
  <Application>Microsoft Office PowerPoint</Application>
  <PresentationFormat>ワイド画面</PresentationFormat>
  <Paragraphs>26</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Arial</vt:lpstr>
      <vt:lpstr>Calibri</vt:lpstr>
      <vt:lpstr>Calibri Light</vt:lpstr>
      <vt:lpstr>Office テーマ</vt:lpstr>
      <vt:lpstr>販売名　 (1)花王ソフティ薬用ボディシャンプーｃ  (2)花王ソフティ薬用ボディシャンプーａ   (3)花王メディケイティッドソープ 製品回収</vt:lpstr>
      <vt:lpstr>販売名　 (1)花王ソフティ薬用ボディシャンプーｃ  (2)花王ソフティ薬用ボディシャンプーａ  (3)花王メディケイティッドソープ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200</cp:revision>
  <dcterms:created xsi:type="dcterms:W3CDTF">2015-03-05T03:29:01Z</dcterms:created>
  <dcterms:modified xsi:type="dcterms:W3CDTF">2020-04-06T10:31:53Z</dcterms:modified>
</cp:coreProperties>
</file>