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34" y="8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4801"/>
          </a:xfrm>
        </p:spPr>
        <p:txBody>
          <a:bodyPr>
            <a:noAutofit/>
          </a:bodyPr>
          <a:lstStyle/>
          <a:p>
            <a:r>
              <a:rPr lang="ja-JP" altLang="en-US" sz="3600" dirty="0">
                <a:sym typeface="Wingdings" panose="05000000000000000000" pitchFamily="2" charset="2"/>
              </a:rPr>
              <a:t>販売名　レナトップ乳剤</a:t>
            </a:r>
            <a:r>
              <a:rPr lang="en-US" altLang="ja-JP" sz="3600" dirty="0">
                <a:sym typeface="Wingdings" panose="05000000000000000000" pitchFamily="2" charset="2"/>
              </a:rPr>
              <a:t> </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1294"/>
            <a:ext cx="12191999" cy="5916705"/>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dirty="0">
                <a:solidFill>
                  <a:schemeClr val="accent5">
                    <a:lumMod val="75000"/>
                  </a:schemeClr>
                </a:solidFill>
              </a:rPr>
              <a:t>２１　　　　　　　　　　約</a:t>
            </a:r>
            <a:r>
              <a:rPr lang="en-US" altLang="ja-JP" sz="2400" dirty="0">
                <a:solidFill>
                  <a:schemeClr val="accent5">
                    <a:lumMod val="75000"/>
                  </a:schemeClr>
                </a:solidFill>
              </a:rPr>
              <a:t>32,000</a:t>
            </a:r>
            <a:r>
              <a:rPr lang="ja-JP" altLang="en-US" sz="2400" dirty="0">
                <a:solidFill>
                  <a:schemeClr val="accent5">
                    <a:lumMod val="75000"/>
                  </a:schemeClr>
                </a:solidFill>
              </a:rPr>
              <a:t>　　　　　　</a:t>
            </a:r>
            <a:r>
              <a:rPr lang="en-US" altLang="ja-JP" sz="2400" dirty="0">
                <a:solidFill>
                  <a:schemeClr val="accent5">
                    <a:lumMod val="75000"/>
                  </a:schemeClr>
                </a:solidFill>
              </a:rPr>
              <a:t>2017</a:t>
            </a:r>
            <a:r>
              <a:rPr lang="ja-JP" altLang="en-US" sz="2400" dirty="0">
                <a:solidFill>
                  <a:schemeClr val="accent5">
                    <a:lumMod val="75000"/>
                  </a:schemeClr>
                </a:solidFill>
              </a:rPr>
              <a:t>年</a:t>
            </a:r>
            <a:r>
              <a:rPr lang="en-US" altLang="ja-JP" sz="2400" dirty="0">
                <a:solidFill>
                  <a:schemeClr val="accent5">
                    <a:lumMod val="75000"/>
                  </a:schemeClr>
                </a:solidFill>
              </a:rPr>
              <a:t>5</a:t>
            </a:r>
            <a:r>
              <a:rPr lang="ja-JP" altLang="en-US" sz="2400" dirty="0">
                <a:solidFill>
                  <a:schemeClr val="accent5">
                    <a:lumMod val="75000"/>
                  </a:schemeClr>
                </a:solidFill>
              </a:rPr>
              <a:t>月</a:t>
            </a:r>
            <a:r>
              <a:rPr lang="en-US" altLang="ja-JP" sz="2400" dirty="0">
                <a:solidFill>
                  <a:schemeClr val="accent5">
                    <a:lumMod val="75000"/>
                  </a:schemeClr>
                </a:solidFill>
              </a:rPr>
              <a:t>15</a:t>
            </a:r>
            <a:r>
              <a:rPr lang="ja-JP" altLang="en-US" sz="2400" dirty="0">
                <a:solidFill>
                  <a:schemeClr val="accent5">
                    <a:lumMod val="75000"/>
                  </a:schemeClr>
                </a:solidFill>
              </a:rPr>
              <a:t>日～</a:t>
            </a:r>
            <a:r>
              <a:rPr lang="en-US" altLang="ja-JP" sz="2400" dirty="0">
                <a:solidFill>
                  <a:schemeClr val="accent5">
                    <a:lumMod val="75000"/>
                  </a:schemeClr>
                </a:solidFill>
              </a:rPr>
              <a:t>2019</a:t>
            </a:r>
            <a:r>
              <a:rPr lang="ja-JP" altLang="en-US" sz="2400" dirty="0">
                <a:solidFill>
                  <a:schemeClr val="accent5">
                    <a:lumMod val="75000"/>
                  </a:schemeClr>
                </a:solidFill>
              </a:rPr>
              <a:t>年</a:t>
            </a:r>
            <a:r>
              <a:rPr lang="en-US" altLang="ja-JP" sz="2400" dirty="0">
                <a:solidFill>
                  <a:schemeClr val="accent5">
                    <a:lumMod val="75000"/>
                  </a:schemeClr>
                </a:solidFill>
              </a:rPr>
              <a:t>5</a:t>
            </a:r>
            <a:r>
              <a:rPr lang="ja-JP" altLang="en-US" sz="2400" dirty="0">
                <a:solidFill>
                  <a:schemeClr val="accent5">
                    <a:lumMod val="75000"/>
                  </a:schemeClr>
                </a:solidFill>
              </a:rPr>
              <a:t>月</a:t>
            </a:r>
            <a:r>
              <a:rPr lang="en-US" altLang="ja-JP" sz="2400" dirty="0">
                <a:solidFill>
                  <a:schemeClr val="accent5">
                    <a:lumMod val="75000"/>
                  </a:schemeClr>
                </a:solidFill>
              </a:rPr>
              <a:t>14</a:t>
            </a:r>
            <a:r>
              <a:rPr lang="ja-JP" altLang="en-US" sz="2400" dirty="0">
                <a:solidFill>
                  <a:schemeClr val="accent5">
                    <a:lumMod val="75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年３月</a:t>
            </a:r>
            <a:r>
              <a:rPr lang="en-US" altLang="ja-JP" dirty="0">
                <a:solidFill>
                  <a:schemeClr val="accent5">
                    <a:lumMod val="75000"/>
                  </a:schemeClr>
                </a:solidFill>
              </a:rPr>
              <a:t>31</a:t>
            </a:r>
            <a:r>
              <a:rPr lang="ja-JP" altLang="en-US" dirty="0">
                <a:solidFill>
                  <a:schemeClr val="accent5">
                    <a:lumMod val="75000"/>
                  </a:schemeClr>
                </a:solidFill>
              </a:rPr>
              <a:t>日</a:t>
            </a:r>
            <a:endParaRPr lang="ja-JP" altLang="en-US" sz="2400" dirty="0">
              <a:solidFill>
                <a:schemeClr val="accent5">
                  <a:lumMod val="75000"/>
                </a:schemeClr>
              </a:solidFill>
            </a:endParaRPr>
          </a:p>
          <a:p>
            <a:pPr marL="0" indent="0">
              <a:buNone/>
            </a:pPr>
            <a:r>
              <a:rPr lang="ja-JP" altLang="en-US" dirty="0"/>
              <a:t>出荷時の定量分析が承認試験方法のカラム分離度を満たしていないことが判明し、承認記載内容との差異が認められたため、当該ロットを自主回収することと致しました。</a:t>
            </a:r>
          </a:p>
          <a:p>
            <a:pPr marL="0" indent="0">
              <a:buNone/>
            </a:pPr>
            <a:r>
              <a:rPr lang="ja-JP" altLang="en-US" dirty="0"/>
              <a:t>⇒</a:t>
            </a:r>
            <a:endParaRPr lang="en-US" altLang="ja-JP" dirty="0"/>
          </a:p>
          <a:p>
            <a:pPr marL="0" indent="0">
              <a:buNone/>
            </a:pPr>
            <a:r>
              <a:rPr lang="ja-JP" altLang="en-US" dirty="0"/>
              <a:t>再試験すれば適合です。</a:t>
            </a:r>
            <a:endParaRPr lang="en-US" altLang="ja-JP" dirty="0"/>
          </a:p>
          <a:p>
            <a:pPr marL="0" indent="0">
              <a:buNone/>
            </a:pPr>
            <a:r>
              <a:rPr lang="ja-JP" altLang="en-US" dirty="0"/>
              <a:t>しかし、</a:t>
            </a:r>
            <a:r>
              <a:rPr lang="en-US" altLang="ja-JP" dirty="0"/>
              <a:t>GMP</a:t>
            </a:r>
            <a:r>
              <a:rPr lang="ja-JP" altLang="en-US" dirty="0"/>
              <a:t>に拘って回収させています。</a:t>
            </a:r>
            <a:endParaRPr lang="en-US" altLang="ja-JP" dirty="0"/>
          </a:p>
          <a:p>
            <a:pPr marL="0" indent="0">
              <a:buNone/>
            </a:pPr>
            <a:r>
              <a:rPr lang="ja-JP" altLang="en-US" dirty="0"/>
              <a:t>和歌山県の山本化学工業のアセトアミノフェンでは、</a:t>
            </a:r>
            <a:r>
              <a:rPr lang="en-US" altLang="ja-JP" dirty="0"/>
              <a:t>MF</a:t>
            </a:r>
            <a:r>
              <a:rPr lang="ja-JP" altLang="en-US" dirty="0"/>
              <a:t>違反、</a:t>
            </a:r>
            <a:r>
              <a:rPr lang="en-US" altLang="ja-JP" dirty="0"/>
              <a:t>GMP</a:t>
            </a:r>
            <a:r>
              <a:rPr lang="ja-JP" altLang="en-US"/>
              <a:t>違反、製造販売承認書違反でも回収させませんでした。かつ、在庫の原薬を日局で試験して適合したから使ってよいと言って使いました。おかしくないでしょうか？</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2171</TotalTime>
  <Words>141</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レナトップ乳剤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197</cp:revision>
  <dcterms:created xsi:type="dcterms:W3CDTF">2015-03-05T03:29:01Z</dcterms:created>
  <dcterms:modified xsi:type="dcterms:W3CDTF">2020-04-01T12:15:29Z</dcterms:modified>
</cp:coreProperties>
</file>