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7" d="100"/>
          <a:sy n="57" d="100"/>
        </p:scale>
        <p:origin x="72"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2020/3/24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4801"/>
          </a:xfrm>
        </p:spPr>
        <p:txBody>
          <a:bodyPr>
            <a:noAutofit/>
          </a:bodyPr>
          <a:lstStyle/>
          <a:p>
            <a:r>
              <a:rPr lang="ja-JP" altLang="en-US" sz="3600" dirty="0">
                <a:sym typeface="Wingdings" panose="05000000000000000000" pitchFamily="2" charset="2"/>
              </a:rPr>
              <a:t>販売名　アレジオン錠</a:t>
            </a:r>
            <a:r>
              <a:rPr lang="en-US" altLang="ja-JP" sz="3600" dirty="0">
                <a:sym typeface="Wingdings" panose="05000000000000000000" pitchFamily="2" charset="2"/>
              </a:rPr>
              <a:t>20 </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1294"/>
            <a:ext cx="12191999" cy="5916705"/>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５　　　　　　　　　　約</a:t>
            </a:r>
            <a:r>
              <a:rPr lang="en-US" altLang="ja-JP" sz="2400" dirty="0">
                <a:solidFill>
                  <a:schemeClr val="accent5">
                    <a:lumMod val="75000"/>
                  </a:schemeClr>
                </a:solidFill>
              </a:rPr>
              <a:t>58,000</a:t>
            </a:r>
            <a:r>
              <a:rPr lang="ja-JP" altLang="en-US" sz="2400" dirty="0">
                <a:solidFill>
                  <a:schemeClr val="accent5">
                    <a:lumMod val="75000"/>
                  </a:schemeClr>
                </a:solidFill>
              </a:rPr>
              <a:t>　　　　　　</a:t>
            </a:r>
            <a:r>
              <a:rPr lang="en-US" altLang="ja-JP" sz="2400" dirty="0">
                <a:solidFill>
                  <a:schemeClr val="accent5">
                    <a:lumMod val="75000"/>
                  </a:schemeClr>
                </a:solidFill>
              </a:rPr>
              <a:t>2017</a:t>
            </a:r>
            <a:r>
              <a:rPr lang="ja-JP" altLang="en-US" sz="2400" dirty="0">
                <a:solidFill>
                  <a:schemeClr val="accent5">
                    <a:lumMod val="75000"/>
                  </a:schemeClr>
                </a:solidFill>
              </a:rPr>
              <a:t>年 </a:t>
            </a:r>
            <a:r>
              <a:rPr lang="en-US" altLang="ja-JP" sz="2400" dirty="0">
                <a:solidFill>
                  <a:schemeClr val="accent5">
                    <a:lumMod val="75000"/>
                  </a:schemeClr>
                </a:solidFill>
              </a:rPr>
              <a:t>8</a:t>
            </a:r>
            <a:r>
              <a:rPr lang="ja-JP" altLang="en-US" sz="2400" dirty="0">
                <a:solidFill>
                  <a:schemeClr val="accent5">
                    <a:lumMod val="75000"/>
                  </a:schemeClr>
                </a:solidFill>
              </a:rPr>
              <a:t>月</a:t>
            </a:r>
            <a:r>
              <a:rPr lang="en-US" altLang="ja-JP" sz="2400" dirty="0">
                <a:solidFill>
                  <a:schemeClr val="accent5">
                    <a:lumMod val="75000"/>
                  </a:schemeClr>
                </a:solidFill>
              </a:rPr>
              <a:t>16</a:t>
            </a:r>
            <a:r>
              <a:rPr lang="ja-JP" altLang="en-US" sz="2400" dirty="0">
                <a:solidFill>
                  <a:schemeClr val="accent5">
                    <a:lumMod val="75000"/>
                  </a:schemeClr>
                </a:solidFill>
              </a:rPr>
              <a:t>日～</a:t>
            </a:r>
            <a:r>
              <a:rPr lang="en-US" altLang="ja-JP" sz="2400" dirty="0">
                <a:solidFill>
                  <a:schemeClr val="accent5">
                    <a:lumMod val="75000"/>
                  </a:schemeClr>
                </a:solidFill>
              </a:rPr>
              <a:t>2017</a:t>
            </a:r>
            <a:r>
              <a:rPr lang="ja-JP" altLang="en-US" sz="2400" dirty="0">
                <a:solidFill>
                  <a:schemeClr val="accent5">
                    <a:lumMod val="75000"/>
                  </a:schemeClr>
                </a:solidFill>
              </a:rPr>
              <a:t>年</a:t>
            </a:r>
            <a:r>
              <a:rPr lang="en-US" altLang="ja-JP" sz="2400" dirty="0">
                <a:solidFill>
                  <a:schemeClr val="accent5">
                    <a:lumMod val="75000"/>
                  </a:schemeClr>
                </a:solidFill>
              </a:rPr>
              <a:t>10</a:t>
            </a:r>
            <a:r>
              <a:rPr lang="ja-JP" altLang="en-US" sz="2400" dirty="0">
                <a:solidFill>
                  <a:schemeClr val="accent5">
                    <a:lumMod val="75000"/>
                  </a:schemeClr>
                </a:solidFill>
              </a:rPr>
              <a:t>月 </a:t>
            </a:r>
            <a:r>
              <a:rPr lang="en-US" altLang="ja-JP" sz="2400" dirty="0">
                <a:solidFill>
                  <a:schemeClr val="accent5">
                    <a:lumMod val="75000"/>
                  </a:schemeClr>
                </a:solidFill>
              </a:rPr>
              <a:t>26</a:t>
            </a:r>
            <a:r>
              <a:rPr lang="ja-JP" altLang="en-US" sz="24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年３月</a:t>
            </a:r>
            <a:r>
              <a:rPr lang="en-US" altLang="ja-JP" dirty="0">
                <a:solidFill>
                  <a:schemeClr val="accent5">
                    <a:lumMod val="75000"/>
                  </a:schemeClr>
                </a:solidFill>
              </a:rPr>
              <a:t>24</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dirty="0"/>
              <a:t>当該製品ロットに使用した原薬は承認規格に適合しているものの、弊社で自主的に実施した調査において、</a:t>
            </a:r>
            <a:r>
              <a:rPr lang="en-US" altLang="ja-JP" dirty="0"/>
              <a:t>ICHM7</a:t>
            </a:r>
            <a:r>
              <a:rPr lang="ja-JP" altLang="en-US" dirty="0"/>
              <a:t>ガイドラインにてクラス</a:t>
            </a:r>
            <a:r>
              <a:rPr lang="en-US" altLang="ja-JP" dirty="0"/>
              <a:t>II</a:t>
            </a:r>
            <a:r>
              <a:rPr lang="ja-JP" altLang="en-US" dirty="0"/>
              <a:t>に分類される不純物が原薬中で管理指標を超えていることが判明したため、当該製品ロットを自主回収することといたしました。</a:t>
            </a:r>
            <a:endParaRPr lang="en-US" altLang="ja-JP" dirty="0"/>
          </a:p>
          <a:p>
            <a:pPr marL="0" indent="0">
              <a:buNone/>
            </a:pPr>
            <a:r>
              <a:rPr lang="ja-JP" altLang="en-US" dirty="0"/>
              <a:t>⇒</a:t>
            </a:r>
            <a:endParaRPr lang="en-US" altLang="ja-JP" dirty="0"/>
          </a:p>
          <a:p>
            <a:pPr marL="0" indent="0">
              <a:buNone/>
            </a:pPr>
            <a:r>
              <a:rPr lang="ja-JP" altLang="en-US" dirty="0"/>
              <a:t>このような回収は初めてです。</a:t>
            </a:r>
            <a:endParaRPr lang="en-US" altLang="ja-JP" dirty="0"/>
          </a:p>
          <a:p>
            <a:pPr marL="0" indent="0">
              <a:buNone/>
            </a:pPr>
            <a:r>
              <a:rPr lang="ja-JP" altLang="en-US" dirty="0"/>
              <a:t>ガイドラインまで遵守するとなると、ガイドラインは製品規格になる。</a:t>
            </a:r>
            <a:endParaRPr lang="en-US" altLang="ja-JP" dirty="0"/>
          </a:p>
          <a:p>
            <a:pPr marL="0" indent="0">
              <a:buNone/>
            </a:pPr>
            <a:r>
              <a:rPr lang="ja-JP" altLang="en-US" dirty="0"/>
              <a:t>適合しているかどうかを調べていないのがほとんどである。</a:t>
            </a:r>
            <a:endParaRPr lang="en-US" altLang="ja-JP" dirty="0"/>
          </a:p>
          <a:p>
            <a:pPr marL="0" indent="0">
              <a:buNone/>
            </a:pPr>
            <a:r>
              <a:rPr lang="ja-JP" altLang="en-US" dirty="0"/>
              <a:t>調べていないものが回収されず、調べて改善しようとするものが回収になる。</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2160</TotalTime>
  <Words>155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アレジオン錠20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196</cp:revision>
  <dcterms:created xsi:type="dcterms:W3CDTF">2015-03-05T03:29:01Z</dcterms:created>
  <dcterms:modified xsi:type="dcterms:W3CDTF">2020-03-24T14:22:37Z</dcterms:modified>
</cp:coreProperties>
</file>