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7" d="100"/>
          <a:sy n="57" d="100"/>
        </p:scale>
        <p:origin x="82"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937190"/>
          </a:xfrm>
        </p:spPr>
        <p:txBody>
          <a:bodyPr>
            <a:noAutofit/>
          </a:bodyPr>
          <a:lstStyle/>
          <a:p>
            <a:r>
              <a:rPr lang="ja-JP" altLang="en-US" sz="3600" dirty="0">
                <a:sym typeface="Wingdings" panose="05000000000000000000" pitchFamily="2" charset="2"/>
              </a:rPr>
              <a:t>販売名　</a:t>
            </a:r>
            <a:r>
              <a:rPr lang="en-US" altLang="ja-JP" sz="3600" dirty="0">
                <a:sym typeface="Wingdings" panose="05000000000000000000" pitchFamily="2" charset="2"/>
              </a:rPr>
              <a:t>(1)</a:t>
            </a:r>
            <a:r>
              <a:rPr lang="ja-JP" altLang="en-US" sz="3600" dirty="0">
                <a:sym typeface="Wingdings" panose="05000000000000000000" pitchFamily="2" charset="2"/>
              </a:rPr>
              <a:t>シロドシンＯＤ錠２ｍｇ「サワイ」</a:t>
            </a:r>
            <a:br>
              <a:rPr lang="ja-JP" altLang="en-US" sz="3600" dirty="0">
                <a:sym typeface="Wingdings" panose="05000000000000000000" pitchFamily="2" charset="2"/>
              </a:rPr>
            </a:br>
            <a:r>
              <a:rPr lang="ja-JP" altLang="en-US" sz="3600" dirty="0">
                <a:sym typeface="Wingdings" panose="05000000000000000000" pitchFamily="2" charset="2"/>
              </a:rPr>
              <a:t>　　　　　  </a:t>
            </a:r>
            <a:r>
              <a:rPr lang="en-US" altLang="ja-JP" sz="3600" dirty="0">
                <a:sym typeface="Wingdings" panose="05000000000000000000" pitchFamily="2" charset="2"/>
              </a:rPr>
              <a:t>(2)</a:t>
            </a:r>
            <a:r>
              <a:rPr lang="ja-JP" altLang="en-US" sz="3600" dirty="0">
                <a:sym typeface="Wingdings" panose="05000000000000000000" pitchFamily="2" charset="2"/>
              </a:rPr>
              <a:t>シロドシンＯＤ錠４ｍｇ「サワイ」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1277470"/>
            <a:ext cx="12191999" cy="5580529"/>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000" dirty="0">
                <a:solidFill>
                  <a:schemeClr val="accent5">
                    <a:lumMod val="75000"/>
                  </a:schemeClr>
                </a:solidFill>
              </a:rPr>
              <a:t>シロドシン</a:t>
            </a:r>
            <a:r>
              <a:rPr lang="en-US" altLang="ja-JP" sz="2000" dirty="0">
                <a:solidFill>
                  <a:schemeClr val="accent5">
                    <a:lumMod val="75000"/>
                  </a:schemeClr>
                </a:solidFill>
              </a:rPr>
              <a:t>OD</a:t>
            </a:r>
            <a:r>
              <a:rPr lang="ja-JP" altLang="en-US" sz="2000" dirty="0">
                <a:solidFill>
                  <a:schemeClr val="accent5">
                    <a:lumMod val="75000"/>
                  </a:schemeClr>
                </a:solidFill>
              </a:rPr>
              <a:t>錠</a:t>
            </a:r>
            <a:r>
              <a:rPr lang="en-US" altLang="ja-JP" sz="2000" dirty="0">
                <a:solidFill>
                  <a:schemeClr val="accent5">
                    <a:lumMod val="75000"/>
                  </a:schemeClr>
                </a:solidFill>
              </a:rPr>
              <a:t>2mg</a:t>
            </a:r>
            <a:r>
              <a:rPr lang="ja-JP" altLang="en-US" sz="2000" dirty="0">
                <a:solidFill>
                  <a:schemeClr val="accent5">
                    <a:lumMod val="75000"/>
                  </a:schemeClr>
                </a:solidFill>
              </a:rPr>
              <a:t>「サワイ」</a:t>
            </a:r>
            <a:endParaRPr lang="en-US" altLang="ja-JP" sz="2000" dirty="0">
              <a:solidFill>
                <a:schemeClr val="accent5">
                  <a:lumMod val="75000"/>
                </a:schemeClr>
              </a:solidFill>
            </a:endParaRPr>
          </a:p>
          <a:p>
            <a:pPr marL="0" indent="0">
              <a:buNone/>
            </a:pPr>
            <a:r>
              <a:rPr lang="en-US" altLang="ja-JP" sz="2000" dirty="0">
                <a:solidFill>
                  <a:schemeClr val="accent5">
                    <a:lumMod val="75000"/>
                  </a:schemeClr>
                </a:solidFill>
              </a:rPr>
              <a:t>719304</a:t>
            </a:r>
            <a:r>
              <a:rPr lang="ja-JP" altLang="en-US" sz="2000" dirty="0">
                <a:solidFill>
                  <a:schemeClr val="accent5">
                    <a:lumMod val="75000"/>
                  </a:schemeClr>
                </a:solidFill>
              </a:rPr>
              <a:t>　　　　</a:t>
            </a:r>
            <a:r>
              <a:rPr lang="en-US" altLang="ja-JP" sz="2000" dirty="0">
                <a:solidFill>
                  <a:schemeClr val="accent5">
                    <a:lumMod val="75000"/>
                  </a:schemeClr>
                </a:solidFill>
              </a:rPr>
              <a:t>80</a:t>
            </a:r>
            <a:r>
              <a:rPr lang="ja-JP" altLang="en-US" sz="2000" dirty="0">
                <a:solidFill>
                  <a:schemeClr val="accent5">
                    <a:lumMod val="75000"/>
                  </a:schemeClr>
                </a:solidFill>
              </a:rPr>
              <a:t>　　　　　令和元年</a:t>
            </a:r>
            <a:r>
              <a:rPr lang="en-US" altLang="ja-JP" sz="2000" dirty="0">
                <a:solidFill>
                  <a:schemeClr val="accent5">
                    <a:lumMod val="75000"/>
                  </a:schemeClr>
                </a:solidFill>
              </a:rPr>
              <a:t>7</a:t>
            </a:r>
            <a:r>
              <a:rPr lang="ja-JP" altLang="en-US" sz="2000" dirty="0">
                <a:solidFill>
                  <a:schemeClr val="accent5">
                    <a:lumMod val="75000"/>
                  </a:schemeClr>
                </a:solidFill>
              </a:rPr>
              <a:t>月</a:t>
            </a:r>
            <a:r>
              <a:rPr lang="en-US" altLang="ja-JP" sz="2000" dirty="0">
                <a:solidFill>
                  <a:schemeClr val="accent5">
                    <a:lumMod val="75000"/>
                  </a:schemeClr>
                </a:solidFill>
              </a:rPr>
              <a:t>2</a:t>
            </a:r>
            <a:r>
              <a:rPr lang="ja-JP" altLang="en-US" sz="2000" dirty="0">
                <a:solidFill>
                  <a:schemeClr val="accent5">
                    <a:lumMod val="75000"/>
                  </a:schemeClr>
                </a:solidFill>
              </a:rPr>
              <a:t>日 ～ 令和元年</a:t>
            </a:r>
            <a:r>
              <a:rPr lang="en-US" altLang="ja-JP" sz="2000" dirty="0">
                <a:solidFill>
                  <a:schemeClr val="accent5">
                    <a:lumMod val="75000"/>
                  </a:schemeClr>
                </a:solidFill>
              </a:rPr>
              <a:t>12</a:t>
            </a:r>
            <a:r>
              <a:rPr lang="ja-JP" altLang="en-US" sz="2000" dirty="0">
                <a:solidFill>
                  <a:schemeClr val="accent5">
                    <a:lumMod val="75000"/>
                  </a:schemeClr>
                </a:solidFill>
              </a:rPr>
              <a:t>月</a:t>
            </a:r>
            <a:r>
              <a:rPr lang="en-US" altLang="ja-JP" sz="2000" dirty="0">
                <a:solidFill>
                  <a:schemeClr val="accent5">
                    <a:lumMod val="75000"/>
                  </a:schemeClr>
                </a:solidFill>
              </a:rPr>
              <a:t>3</a:t>
            </a:r>
            <a:r>
              <a:rPr lang="ja-JP" altLang="en-US" sz="2000" dirty="0">
                <a:solidFill>
                  <a:schemeClr val="accent5">
                    <a:lumMod val="75000"/>
                  </a:schemeClr>
                </a:solidFill>
              </a:rPr>
              <a:t>日</a:t>
            </a:r>
          </a:p>
          <a:p>
            <a:pPr marL="0" indent="0">
              <a:buNone/>
            </a:pPr>
            <a:r>
              <a:rPr lang="en-US" altLang="ja-JP" sz="2000" dirty="0">
                <a:solidFill>
                  <a:schemeClr val="accent5">
                    <a:lumMod val="75000"/>
                  </a:schemeClr>
                </a:solidFill>
              </a:rPr>
              <a:t>719501</a:t>
            </a:r>
            <a:r>
              <a:rPr lang="ja-JP" altLang="en-US" sz="2000" dirty="0">
                <a:solidFill>
                  <a:schemeClr val="accent5">
                    <a:lumMod val="75000"/>
                  </a:schemeClr>
                </a:solidFill>
              </a:rPr>
              <a:t>　　　　</a:t>
            </a:r>
            <a:r>
              <a:rPr lang="en-US" altLang="ja-JP" sz="2000" dirty="0">
                <a:solidFill>
                  <a:schemeClr val="accent5">
                    <a:lumMod val="75000"/>
                  </a:schemeClr>
                </a:solidFill>
              </a:rPr>
              <a:t>32</a:t>
            </a:r>
            <a:r>
              <a:rPr lang="ja-JP" altLang="en-US" sz="2000" dirty="0">
                <a:solidFill>
                  <a:schemeClr val="accent5">
                    <a:lumMod val="75000"/>
                  </a:schemeClr>
                </a:solidFill>
              </a:rPr>
              <a:t>　　　　　令和元年</a:t>
            </a:r>
            <a:r>
              <a:rPr lang="en-US" altLang="ja-JP" sz="2000" dirty="0">
                <a:solidFill>
                  <a:schemeClr val="accent5">
                    <a:lumMod val="75000"/>
                  </a:schemeClr>
                </a:solidFill>
              </a:rPr>
              <a:t>10</a:t>
            </a:r>
            <a:r>
              <a:rPr lang="ja-JP" altLang="en-US" sz="2000" dirty="0">
                <a:solidFill>
                  <a:schemeClr val="accent5">
                    <a:lumMod val="75000"/>
                  </a:schemeClr>
                </a:solidFill>
              </a:rPr>
              <a:t>月</a:t>
            </a:r>
            <a:r>
              <a:rPr lang="en-US" altLang="ja-JP" sz="2000" dirty="0">
                <a:solidFill>
                  <a:schemeClr val="accent5">
                    <a:lumMod val="75000"/>
                  </a:schemeClr>
                </a:solidFill>
              </a:rPr>
              <a:t>29</a:t>
            </a:r>
            <a:r>
              <a:rPr lang="ja-JP" altLang="en-US" sz="2000" dirty="0">
                <a:solidFill>
                  <a:schemeClr val="accent5">
                    <a:lumMod val="75000"/>
                  </a:schemeClr>
                </a:solidFill>
              </a:rPr>
              <a:t>日 ～ 令和</a:t>
            </a:r>
            <a:r>
              <a:rPr lang="en-US" altLang="ja-JP" sz="2000" dirty="0">
                <a:solidFill>
                  <a:schemeClr val="accent5">
                    <a:lumMod val="75000"/>
                  </a:schemeClr>
                </a:solidFill>
              </a:rPr>
              <a:t>2</a:t>
            </a:r>
            <a:r>
              <a:rPr lang="ja-JP" altLang="en-US" sz="2000" dirty="0">
                <a:solidFill>
                  <a:schemeClr val="accent5">
                    <a:lumMod val="75000"/>
                  </a:schemeClr>
                </a:solidFill>
              </a:rPr>
              <a:t>年</a:t>
            </a:r>
            <a:r>
              <a:rPr lang="en-US" altLang="ja-JP" sz="2000" dirty="0">
                <a:solidFill>
                  <a:schemeClr val="accent5">
                    <a:lumMod val="75000"/>
                  </a:schemeClr>
                </a:solidFill>
              </a:rPr>
              <a:t>2</a:t>
            </a:r>
            <a:r>
              <a:rPr lang="ja-JP" altLang="en-US" sz="2000" dirty="0">
                <a:solidFill>
                  <a:schemeClr val="accent5">
                    <a:lumMod val="75000"/>
                  </a:schemeClr>
                </a:solidFill>
              </a:rPr>
              <a:t>月</a:t>
            </a:r>
            <a:r>
              <a:rPr lang="en-US" altLang="ja-JP" sz="2000" dirty="0">
                <a:solidFill>
                  <a:schemeClr val="accent5">
                    <a:lumMod val="75000"/>
                  </a:schemeClr>
                </a:solidFill>
              </a:rPr>
              <a:t>19</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シロドシン</a:t>
            </a:r>
            <a:r>
              <a:rPr lang="en-US" altLang="ja-JP" sz="2000" dirty="0">
                <a:solidFill>
                  <a:schemeClr val="accent5">
                    <a:lumMod val="75000"/>
                  </a:schemeClr>
                </a:solidFill>
              </a:rPr>
              <a:t>OD</a:t>
            </a:r>
            <a:r>
              <a:rPr lang="ja-JP" altLang="en-US" sz="2000" dirty="0">
                <a:solidFill>
                  <a:schemeClr val="accent5">
                    <a:lumMod val="75000"/>
                  </a:schemeClr>
                </a:solidFill>
              </a:rPr>
              <a:t>錠</a:t>
            </a:r>
            <a:r>
              <a:rPr lang="en-US" altLang="ja-JP" sz="2000" dirty="0">
                <a:solidFill>
                  <a:schemeClr val="accent5">
                    <a:lumMod val="75000"/>
                  </a:schemeClr>
                </a:solidFill>
              </a:rPr>
              <a:t>4mg</a:t>
            </a:r>
            <a:r>
              <a:rPr lang="ja-JP" altLang="en-US" sz="2000" dirty="0">
                <a:solidFill>
                  <a:schemeClr val="accent5">
                    <a:lumMod val="75000"/>
                  </a:schemeClr>
                </a:solidFill>
              </a:rPr>
              <a:t>「サワイ」</a:t>
            </a:r>
            <a:endParaRPr lang="en-US" altLang="ja-JP" sz="2000" dirty="0">
              <a:solidFill>
                <a:schemeClr val="accent5">
                  <a:lumMod val="75000"/>
                </a:schemeClr>
              </a:solidFill>
            </a:endParaRPr>
          </a:p>
          <a:p>
            <a:pPr marL="0" indent="0">
              <a:buNone/>
            </a:pPr>
            <a:r>
              <a:rPr lang="en-US" altLang="ja-JP" sz="2000" dirty="0">
                <a:solidFill>
                  <a:schemeClr val="accent5">
                    <a:lumMod val="75000"/>
                  </a:schemeClr>
                </a:solidFill>
              </a:rPr>
              <a:t>719303</a:t>
            </a:r>
            <a:r>
              <a:rPr lang="ja-JP" altLang="en-US" sz="2000" dirty="0">
                <a:solidFill>
                  <a:schemeClr val="accent5">
                    <a:lumMod val="75000"/>
                  </a:schemeClr>
                </a:solidFill>
              </a:rPr>
              <a:t>　　　 </a:t>
            </a:r>
            <a:r>
              <a:rPr lang="en-US" altLang="ja-JP" sz="2000" dirty="0">
                <a:solidFill>
                  <a:schemeClr val="accent5">
                    <a:lumMod val="75000"/>
                  </a:schemeClr>
                </a:solidFill>
              </a:rPr>
              <a:t>1,013</a:t>
            </a:r>
            <a:r>
              <a:rPr lang="ja-JP" altLang="en-US" sz="2000" dirty="0">
                <a:solidFill>
                  <a:schemeClr val="accent5">
                    <a:lumMod val="75000"/>
                  </a:schemeClr>
                </a:solidFill>
              </a:rPr>
              <a:t>　　令和元年</a:t>
            </a:r>
            <a:r>
              <a:rPr lang="en-US" altLang="ja-JP" sz="2000" dirty="0">
                <a:solidFill>
                  <a:schemeClr val="accent5">
                    <a:lumMod val="75000"/>
                  </a:schemeClr>
                </a:solidFill>
              </a:rPr>
              <a:t>7</a:t>
            </a:r>
            <a:r>
              <a:rPr lang="ja-JP" altLang="en-US" sz="2000" dirty="0">
                <a:solidFill>
                  <a:schemeClr val="accent5">
                    <a:lumMod val="75000"/>
                  </a:schemeClr>
                </a:solidFill>
              </a:rPr>
              <a:t>月</a:t>
            </a:r>
            <a:r>
              <a:rPr lang="en-US" altLang="ja-JP" sz="2000" dirty="0">
                <a:solidFill>
                  <a:schemeClr val="accent5">
                    <a:lumMod val="75000"/>
                  </a:schemeClr>
                </a:solidFill>
              </a:rPr>
              <a:t>2</a:t>
            </a:r>
            <a:r>
              <a:rPr lang="ja-JP" altLang="en-US" sz="2000" dirty="0">
                <a:solidFill>
                  <a:schemeClr val="accent5">
                    <a:lumMod val="75000"/>
                  </a:schemeClr>
                </a:solidFill>
              </a:rPr>
              <a:t>日 ～ 令和</a:t>
            </a:r>
            <a:r>
              <a:rPr lang="en-US" altLang="ja-JP" sz="2000" dirty="0">
                <a:solidFill>
                  <a:schemeClr val="accent5">
                    <a:lumMod val="75000"/>
                  </a:schemeClr>
                </a:solidFill>
              </a:rPr>
              <a:t>2</a:t>
            </a:r>
            <a:r>
              <a:rPr lang="ja-JP" altLang="en-US" sz="2000" dirty="0">
                <a:solidFill>
                  <a:schemeClr val="accent5">
                    <a:lumMod val="75000"/>
                  </a:schemeClr>
                </a:solidFill>
              </a:rPr>
              <a:t>年</a:t>
            </a:r>
            <a:r>
              <a:rPr lang="en-US" altLang="ja-JP" sz="2000" dirty="0">
                <a:solidFill>
                  <a:schemeClr val="accent5">
                    <a:lumMod val="75000"/>
                  </a:schemeClr>
                </a:solidFill>
              </a:rPr>
              <a:t>2</a:t>
            </a:r>
            <a:r>
              <a:rPr lang="ja-JP" altLang="en-US" sz="2000" dirty="0">
                <a:solidFill>
                  <a:schemeClr val="accent5">
                    <a:lumMod val="75000"/>
                  </a:schemeClr>
                </a:solidFill>
              </a:rPr>
              <a:t>月</a:t>
            </a:r>
            <a:r>
              <a:rPr lang="en-US" altLang="ja-JP" sz="2000" dirty="0">
                <a:solidFill>
                  <a:schemeClr val="accent5">
                    <a:lumMod val="75000"/>
                  </a:schemeClr>
                </a:solidFill>
              </a:rPr>
              <a:t>19</a:t>
            </a:r>
            <a:r>
              <a:rPr lang="ja-JP" altLang="en-US" sz="20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年２月</a:t>
            </a:r>
            <a:r>
              <a:rPr lang="en-US" altLang="ja-JP" dirty="0">
                <a:solidFill>
                  <a:schemeClr val="accent5">
                    <a:lumMod val="75000"/>
                  </a:schemeClr>
                </a:solidFill>
              </a:rPr>
              <a:t>21</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sz="2400" dirty="0"/>
              <a:t>本製品の安定性モニタリング（</a:t>
            </a:r>
            <a:r>
              <a:rPr lang="en-US" altLang="ja-JP" sz="2400" dirty="0"/>
              <a:t>9</a:t>
            </a:r>
            <a:r>
              <a:rPr lang="ja-JP" altLang="en-US" sz="2400" dirty="0"/>
              <a:t>か月時点）において、バラ包装品にて純度試験 </a:t>
            </a:r>
            <a:r>
              <a:rPr lang="en-US" altLang="ja-JP" sz="2400" dirty="0"/>
              <a:t>(</a:t>
            </a:r>
            <a:r>
              <a:rPr lang="ja-JP" altLang="en-US" sz="2400" dirty="0"/>
              <a:t>類縁物質</a:t>
            </a:r>
            <a:r>
              <a:rPr lang="en-US" altLang="ja-JP" sz="2400" dirty="0"/>
              <a:t>)</a:t>
            </a:r>
            <a:r>
              <a:rPr lang="ja-JP" altLang="en-US" sz="2400" dirty="0"/>
              <a:t>が承認規格に適合しない結果が得られました。他ロットのバラ包装品についても、使用期限内に承認規格外となる可能性が否定できないことから、使用期限内のバラ包装品の全ロットを自主回収することといたしました。なお、</a:t>
            </a:r>
            <a:r>
              <a:rPr lang="en-US" altLang="ja-JP" sz="2400" dirty="0"/>
              <a:t>PTP</a:t>
            </a:r>
            <a:r>
              <a:rPr lang="ja-JP" altLang="en-US" sz="2400" dirty="0"/>
              <a:t>包装品では異常は確認されておりません。</a:t>
            </a:r>
            <a:endParaRPr lang="en-US" altLang="ja-JP" sz="2400" dirty="0"/>
          </a:p>
          <a:p>
            <a:pPr marL="0" indent="0">
              <a:buNone/>
            </a:pPr>
            <a:r>
              <a:rPr lang="ja-JP" altLang="en-US" dirty="0"/>
              <a:t>⇒</a:t>
            </a:r>
            <a:endParaRPr lang="en-US" altLang="ja-JP" dirty="0"/>
          </a:p>
          <a:p>
            <a:pPr marL="0" indent="0">
              <a:buNone/>
            </a:pPr>
            <a:r>
              <a:rPr lang="ja-JP" altLang="en-US" dirty="0"/>
              <a:t>安定性９か月です。通常は</a:t>
            </a:r>
            <a:r>
              <a:rPr lang="en-US" altLang="ja-JP" dirty="0"/>
              <a:t>1</a:t>
            </a:r>
            <a:r>
              <a:rPr lang="ja-JP" altLang="en-US"/>
              <a:t>年なのですが。最初の評価はどうだったのでしょう？</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2153</TotalTime>
  <Words>213</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(1)シロドシンＯＤ錠２ｍｇ「サワイ」 　　　　　  (2)シロドシンＯＤ錠４ｍｇ「サワイ」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195</cp:revision>
  <dcterms:created xsi:type="dcterms:W3CDTF">2015-03-05T03:29:01Z</dcterms:created>
  <dcterms:modified xsi:type="dcterms:W3CDTF">2020-03-17T01:00:10Z</dcterms:modified>
</cp:coreProperties>
</file>