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7" d="100"/>
          <a:sy n="57" d="100"/>
        </p:scale>
        <p:origin x="82" y="9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2020/3/17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80726"/>
          </a:xfrm>
        </p:spPr>
        <p:txBody>
          <a:bodyPr>
            <a:noAutofit/>
          </a:bodyPr>
          <a:lstStyle/>
          <a:p>
            <a:r>
              <a:rPr lang="ja-JP" altLang="en-US" sz="3600" dirty="0">
                <a:sym typeface="Wingdings" panose="05000000000000000000" pitchFamily="2" charset="2"/>
              </a:rPr>
              <a:t>販売名　リスペリドン</a:t>
            </a:r>
            <a:r>
              <a:rPr lang="en-US" altLang="ja-JP" sz="3600" dirty="0">
                <a:sym typeface="Wingdings" panose="05000000000000000000" pitchFamily="2" charset="2"/>
              </a:rPr>
              <a:t>OD</a:t>
            </a:r>
            <a:r>
              <a:rPr lang="ja-JP" altLang="en-US" sz="3600" dirty="0">
                <a:sym typeface="Wingdings" panose="05000000000000000000" pitchFamily="2" charset="2"/>
              </a:rPr>
              <a:t>錠</a:t>
            </a:r>
            <a:r>
              <a:rPr lang="en-US" altLang="ja-JP" sz="3600" dirty="0">
                <a:sym typeface="Wingdings" panose="05000000000000000000" pitchFamily="2" charset="2"/>
              </a:rPr>
              <a:t>2mg</a:t>
            </a:r>
            <a:r>
              <a:rPr lang="ja-JP" altLang="en-US" sz="3600" dirty="0">
                <a:sym typeface="Wingdings" panose="05000000000000000000" pitchFamily="2" charset="2"/>
              </a:rPr>
              <a:t>「アメル」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14400"/>
            <a:ext cx="12191999" cy="5943600"/>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en-US" altLang="ja-JP" sz="2400" b="1" dirty="0">
                <a:solidFill>
                  <a:schemeClr val="accent5">
                    <a:lumMod val="75000"/>
                  </a:schemeClr>
                </a:solidFill>
              </a:rPr>
              <a:t>1906</a:t>
            </a:r>
            <a:r>
              <a:rPr lang="ja-JP" altLang="en-US" sz="2400" b="1" dirty="0">
                <a:solidFill>
                  <a:schemeClr val="accent5">
                    <a:lumMod val="75000"/>
                  </a:schemeClr>
                </a:solidFill>
              </a:rPr>
              <a:t>　　　　　　　</a:t>
            </a:r>
            <a:r>
              <a:rPr lang="en-US" altLang="ja-JP" sz="2400" b="1" dirty="0">
                <a:solidFill>
                  <a:schemeClr val="accent5">
                    <a:lumMod val="75000"/>
                  </a:schemeClr>
                </a:solidFill>
              </a:rPr>
              <a:t>1,949</a:t>
            </a:r>
            <a:r>
              <a:rPr lang="ja-JP" altLang="en-US" sz="2400" b="1" dirty="0">
                <a:solidFill>
                  <a:schemeClr val="accent5">
                    <a:lumMod val="75000"/>
                  </a:schemeClr>
                </a:solidFill>
              </a:rPr>
              <a:t>個　　　　　　　　</a:t>
            </a:r>
            <a:r>
              <a:rPr lang="en-US" altLang="ja-JP" sz="2400" b="1" dirty="0">
                <a:solidFill>
                  <a:schemeClr val="accent5">
                    <a:lumMod val="75000"/>
                  </a:schemeClr>
                </a:solidFill>
              </a:rPr>
              <a:t>2019</a:t>
            </a:r>
            <a:r>
              <a:rPr lang="ja-JP" altLang="en-US" sz="2400" b="1" dirty="0">
                <a:solidFill>
                  <a:schemeClr val="accent5">
                    <a:lumMod val="75000"/>
                  </a:schemeClr>
                </a:solidFill>
              </a:rPr>
              <a:t>年</a:t>
            </a:r>
            <a:r>
              <a:rPr lang="en-US" altLang="ja-JP" sz="2400" b="1" dirty="0">
                <a:solidFill>
                  <a:schemeClr val="accent5">
                    <a:lumMod val="75000"/>
                  </a:schemeClr>
                </a:solidFill>
              </a:rPr>
              <a:t>12</a:t>
            </a:r>
            <a:r>
              <a:rPr lang="ja-JP" altLang="en-US" sz="2400" b="1" dirty="0">
                <a:solidFill>
                  <a:schemeClr val="accent5">
                    <a:lumMod val="75000"/>
                  </a:schemeClr>
                </a:solidFill>
              </a:rPr>
              <a:t>月</a:t>
            </a:r>
            <a:r>
              <a:rPr lang="en-US" altLang="ja-JP" sz="2400" b="1" dirty="0">
                <a:solidFill>
                  <a:schemeClr val="accent5">
                    <a:lumMod val="75000"/>
                  </a:schemeClr>
                </a:solidFill>
              </a:rPr>
              <a:t>11</a:t>
            </a:r>
            <a:r>
              <a:rPr lang="ja-JP" altLang="en-US" sz="2400" b="1" dirty="0">
                <a:solidFill>
                  <a:schemeClr val="accent5">
                    <a:lumMod val="75000"/>
                  </a:schemeClr>
                </a:solidFill>
              </a:rPr>
              <a:t>日～</a:t>
            </a:r>
            <a:r>
              <a:rPr lang="en-US" altLang="ja-JP" sz="2400" b="1" dirty="0">
                <a:solidFill>
                  <a:schemeClr val="accent5">
                    <a:lumMod val="75000"/>
                  </a:schemeClr>
                </a:solidFill>
              </a:rPr>
              <a:t>2020</a:t>
            </a:r>
            <a:r>
              <a:rPr lang="ja-JP" altLang="en-US" sz="2400" b="1" dirty="0">
                <a:solidFill>
                  <a:schemeClr val="accent5">
                    <a:lumMod val="75000"/>
                  </a:schemeClr>
                </a:solidFill>
              </a:rPr>
              <a:t>年</a:t>
            </a:r>
            <a:r>
              <a:rPr lang="en-US" altLang="ja-JP" sz="2400" b="1" dirty="0">
                <a:solidFill>
                  <a:schemeClr val="accent5">
                    <a:lumMod val="75000"/>
                  </a:schemeClr>
                </a:solidFill>
              </a:rPr>
              <a:t>2</a:t>
            </a:r>
            <a:r>
              <a:rPr lang="ja-JP" altLang="en-US" sz="2400" b="1" dirty="0">
                <a:solidFill>
                  <a:schemeClr val="accent5">
                    <a:lumMod val="75000"/>
                  </a:schemeClr>
                </a:solidFill>
              </a:rPr>
              <a:t>月</a:t>
            </a:r>
            <a:r>
              <a:rPr lang="en-US" altLang="ja-JP" sz="2400" b="1" dirty="0">
                <a:solidFill>
                  <a:schemeClr val="accent5">
                    <a:lumMod val="75000"/>
                  </a:schemeClr>
                </a:solidFill>
              </a:rPr>
              <a:t>14</a:t>
            </a:r>
            <a:r>
              <a:rPr lang="ja-JP" altLang="en-US" sz="2400" b="1" dirty="0">
                <a:solidFill>
                  <a:schemeClr val="accent5">
                    <a:lumMod val="75000"/>
                  </a:schemeClr>
                </a:solidFill>
              </a:rPr>
              <a:t>日</a:t>
            </a:r>
            <a:endParaRPr lang="en-US" altLang="ja-JP" sz="2400" b="1" dirty="0">
              <a:solidFill>
                <a:schemeClr val="accent5">
                  <a:lumMod val="75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年３月９日</a:t>
            </a:r>
          </a:p>
          <a:p>
            <a:pPr marL="0" indent="0">
              <a:buNone/>
            </a:pPr>
            <a:r>
              <a:rPr lang="ja-JP" altLang="en-US" dirty="0"/>
              <a:t>本製品の加速安定性試験（</a:t>
            </a:r>
            <a:r>
              <a:rPr lang="en-US" altLang="ja-JP" dirty="0"/>
              <a:t>1</a:t>
            </a:r>
            <a:r>
              <a:rPr lang="ja-JP" altLang="en-US" dirty="0"/>
              <a:t>箇月時点）における溶出試験を実施しましたところ、溶出性が承認規格に適合しないことが確認されました。これを受け、参考品においても溶出試験を行ったところ規格に適合しなかったので、当該ロットについて自主回収することとしました。</a:t>
            </a:r>
            <a:endParaRPr lang="en-US" altLang="ja-JP" dirty="0"/>
          </a:p>
          <a:p>
            <a:pPr marL="0" indent="0">
              <a:buNone/>
            </a:pPr>
            <a:r>
              <a:rPr lang="ja-JP" altLang="en-US" dirty="0"/>
              <a:t>⇒</a:t>
            </a:r>
            <a:endParaRPr lang="en-US" altLang="ja-JP" dirty="0"/>
          </a:p>
          <a:p>
            <a:pPr marL="0" indent="0">
              <a:buNone/>
            </a:pPr>
            <a:r>
              <a:rPr lang="ja-JP" altLang="en-US" dirty="0"/>
              <a:t>加速安定試験ということは、何か変更管理したロットです。１か月で規格外かつ参考品も規格外ということは、よっぽど？？？です。</a:t>
            </a:r>
            <a:endParaRPr lang="en-US" altLang="ja-JP" dirty="0"/>
          </a:p>
          <a:p>
            <a:pPr marL="0" indent="0">
              <a:buNone/>
            </a:pPr>
            <a:r>
              <a:rPr lang="ja-JP" altLang="en-US" dirty="0"/>
              <a:t>変更の品質への確認はどうされたのでしょうか？</a:t>
            </a:r>
            <a:endParaRPr lang="en-US" altLang="ja-JP" dirty="0"/>
          </a:p>
          <a:p>
            <a:pPr marL="0" indent="0">
              <a:buNone/>
            </a:pPr>
            <a:r>
              <a:rPr lang="ja-JP" altLang="en-US" dirty="0"/>
              <a:t>出荷が</a:t>
            </a:r>
            <a:r>
              <a:rPr lang="en-US" altLang="ja-JP" dirty="0"/>
              <a:t>12</a:t>
            </a:r>
            <a:r>
              <a:rPr lang="ja-JP" altLang="en-US" dirty="0"/>
              <a:t>月</a:t>
            </a:r>
            <a:r>
              <a:rPr lang="en-US" altLang="ja-JP" dirty="0"/>
              <a:t>11</a:t>
            </a:r>
            <a:r>
              <a:rPr lang="ja-JP" altLang="en-US" dirty="0"/>
              <a:t>日だとすると中間品は</a:t>
            </a:r>
            <a:r>
              <a:rPr lang="en-US" altLang="ja-JP" dirty="0"/>
              <a:t>11</a:t>
            </a:r>
            <a:r>
              <a:rPr lang="ja-JP" altLang="en-US"/>
              <a:t>月に出来ています。すぐに加速１か月やれば、出荷までに結果がわかったはずですが。</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2129</TotalTime>
  <Words>185</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リスペリドンOD錠2mg「アメル」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192</cp:revision>
  <dcterms:created xsi:type="dcterms:W3CDTF">2015-03-05T03:29:01Z</dcterms:created>
  <dcterms:modified xsi:type="dcterms:W3CDTF">2020-03-17T00:36:51Z</dcterms:modified>
</cp:coreProperties>
</file>