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7" d="100"/>
          <a:sy n="57" d="100"/>
        </p:scale>
        <p:origin x="82" y="9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80726"/>
          </a:xfrm>
        </p:spPr>
        <p:txBody>
          <a:bodyPr>
            <a:noAutofit/>
          </a:bodyPr>
          <a:lstStyle/>
          <a:p>
            <a:r>
              <a:rPr lang="ja-JP" altLang="en-US" sz="3600" dirty="0">
                <a:sym typeface="Wingdings" panose="05000000000000000000" pitchFamily="2" charset="2"/>
              </a:rPr>
              <a:t>販売名　ナウゼリン細粒１％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14400"/>
            <a:ext cx="12191999" cy="5943600"/>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400" b="1" dirty="0">
                <a:solidFill>
                  <a:schemeClr val="accent5">
                    <a:lumMod val="75000"/>
                  </a:schemeClr>
                </a:solidFill>
              </a:rPr>
              <a:t>バラ</a:t>
            </a:r>
            <a:r>
              <a:rPr lang="en-US" altLang="ja-JP" sz="2400" b="1" dirty="0">
                <a:solidFill>
                  <a:schemeClr val="accent5">
                    <a:lumMod val="75000"/>
                  </a:schemeClr>
                </a:solidFill>
              </a:rPr>
              <a:t>500g</a:t>
            </a:r>
            <a:r>
              <a:rPr lang="ja-JP" altLang="en-US" sz="2400" b="1" dirty="0">
                <a:solidFill>
                  <a:schemeClr val="accent5">
                    <a:lumMod val="75000"/>
                  </a:schemeClr>
                </a:solidFill>
              </a:rPr>
              <a:t>　　　　　</a:t>
            </a:r>
            <a:r>
              <a:rPr lang="en-US" altLang="ja-JP" sz="2400" b="1" dirty="0">
                <a:solidFill>
                  <a:schemeClr val="accent5">
                    <a:lumMod val="75000"/>
                  </a:schemeClr>
                </a:solidFill>
              </a:rPr>
              <a:t>336AHF</a:t>
            </a:r>
            <a:r>
              <a:rPr lang="ja-JP" altLang="en-US" sz="2400" b="1" dirty="0">
                <a:solidFill>
                  <a:schemeClr val="accent5">
                    <a:lumMod val="75000"/>
                  </a:schemeClr>
                </a:solidFill>
              </a:rPr>
              <a:t>　　 </a:t>
            </a:r>
            <a:r>
              <a:rPr lang="en-US" altLang="ja-JP" sz="2400" b="1" dirty="0">
                <a:solidFill>
                  <a:schemeClr val="accent5">
                    <a:lumMod val="75000"/>
                  </a:schemeClr>
                </a:solidFill>
              </a:rPr>
              <a:t>2021</a:t>
            </a:r>
            <a:r>
              <a:rPr lang="ja-JP" altLang="en-US" sz="2400" b="1" dirty="0">
                <a:solidFill>
                  <a:schemeClr val="accent5">
                    <a:lumMod val="75000"/>
                  </a:schemeClr>
                </a:solidFill>
              </a:rPr>
              <a:t>年</a:t>
            </a:r>
            <a:r>
              <a:rPr lang="en-US" altLang="ja-JP" sz="2400" b="1" dirty="0">
                <a:solidFill>
                  <a:schemeClr val="accent5">
                    <a:lumMod val="75000"/>
                  </a:schemeClr>
                </a:solidFill>
              </a:rPr>
              <a:t>6</a:t>
            </a:r>
            <a:r>
              <a:rPr lang="ja-JP" altLang="en-US" sz="2400" b="1" dirty="0">
                <a:solidFill>
                  <a:schemeClr val="accent5">
                    <a:lumMod val="75000"/>
                  </a:schemeClr>
                </a:solidFill>
              </a:rPr>
              <a:t>月　　</a:t>
            </a:r>
            <a:r>
              <a:rPr lang="en-US" altLang="ja-JP" sz="2400" b="1" dirty="0">
                <a:solidFill>
                  <a:schemeClr val="accent5">
                    <a:lumMod val="75000"/>
                  </a:schemeClr>
                </a:solidFill>
              </a:rPr>
              <a:t>275</a:t>
            </a:r>
            <a:r>
              <a:rPr lang="ja-JP" altLang="en-US" sz="2400" b="1" dirty="0">
                <a:solidFill>
                  <a:schemeClr val="accent5">
                    <a:lumMod val="75000"/>
                  </a:schemeClr>
                </a:solidFill>
              </a:rPr>
              <a:t>本　　　</a:t>
            </a:r>
            <a:r>
              <a:rPr lang="en-US" altLang="ja-JP" sz="2400" b="1" dirty="0">
                <a:solidFill>
                  <a:schemeClr val="accent5">
                    <a:lumMod val="75000"/>
                  </a:schemeClr>
                </a:solidFill>
              </a:rPr>
              <a:t>2019</a:t>
            </a:r>
            <a:r>
              <a:rPr lang="ja-JP" altLang="en-US" sz="2400" b="1" dirty="0">
                <a:solidFill>
                  <a:schemeClr val="accent5">
                    <a:lumMod val="75000"/>
                  </a:schemeClr>
                </a:solidFill>
              </a:rPr>
              <a:t>年</a:t>
            </a:r>
            <a:r>
              <a:rPr lang="en-US" altLang="ja-JP" sz="2400" b="1" dirty="0">
                <a:solidFill>
                  <a:schemeClr val="accent5">
                    <a:lumMod val="75000"/>
                  </a:schemeClr>
                </a:solidFill>
              </a:rPr>
              <a:t>1</a:t>
            </a:r>
            <a:r>
              <a:rPr lang="ja-JP" altLang="en-US" sz="2400" b="1" dirty="0">
                <a:solidFill>
                  <a:schemeClr val="accent5">
                    <a:lumMod val="75000"/>
                  </a:schemeClr>
                </a:solidFill>
              </a:rPr>
              <a:t>月</a:t>
            </a:r>
            <a:r>
              <a:rPr lang="en-US" altLang="ja-JP" sz="2400" b="1" dirty="0">
                <a:solidFill>
                  <a:schemeClr val="accent5">
                    <a:lumMod val="75000"/>
                  </a:schemeClr>
                </a:solidFill>
              </a:rPr>
              <a:t>23</a:t>
            </a:r>
            <a:r>
              <a:rPr lang="ja-JP" altLang="en-US" sz="2400" b="1" dirty="0">
                <a:solidFill>
                  <a:schemeClr val="accent5">
                    <a:lumMod val="75000"/>
                  </a:schemeClr>
                </a:solidFill>
              </a:rPr>
              <a:t>日</a:t>
            </a:r>
          </a:p>
          <a:p>
            <a:pPr marL="0" indent="0">
              <a:buNone/>
            </a:pPr>
            <a:r>
              <a:rPr lang="ja-JP" altLang="en-US" sz="2400" b="1" dirty="0">
                <a:solidFill>
                  <a:schemeClr val="accent5">
                    <a:lumMod val="75000"/>
                  </a:schemeClr>
                </a:solidFill>
              </a:rPr>
              <a:t>バラ</a:t>
            </a:r>
            <a:r>
              <a:rPr lang="en-US" altLang="ja-JP" sz="2400" b="1" dirty="0">
                <a:solidFill>
                  <a:schemeClr val="accent5">
                    <a:lumMod val="75000"/>
                  </a:schemeClr>
                </a:solidFill>
              </a:rPr>
              <a:t>500g</a:t>
            </a:r>
            <a:r>
              <a:rPr lang="ja-JP" altLang="en-US" sz="2400" b="1" dirty="0">
                <a:solidFill>
                  <a:schemeClr val="accent5">
                    <a:lumMod val="75000"/>
                  </a:schemeClr>
                </a:solidFill>
              </a:rPr>
              <a:t>　　　　　</a:t>
            </a:r>
            <a:r>
              <a:rPr lang="en-US" altLang="ja-JP" sz="2400" b="1" dirty="0">
                <a:solidFill>
                  <a:schemeClr val="accent5">
                    <a:lumMod val="75000"/>
                  </a:schemeClr>
                </a:solidFill>
              </a:rPr>
              <a:t>344AIB</a:t>
            </a:r>
            <a:r>
              <a:rPr lang="ja-JP" altLang="en-US" sz="2400" b="1" dirty="0">
                <a:solidFill>
                  <a:schemeClr val="accent5">
                    <a:lumMod val="75000"/>
                  </a:schemeClr>
                </a:solidFill>
              </a:rPr>
              <a:t>　　 </a:t>
            </a:r>
            <a:r>
              <a:rPr lang="en-US" altLang="ja-JP" sz="2400" b="1" dirty="0">
                <a:solidFill>
                  <a:schemeClr val="accent5">
                    <a:lumMod val="75000"/>
                  </a:schemeClr>
                </a:solidFill>
              </a:rPr>
              <a:t>2022</a:t>
            </a:r>
            <a:r>
              <a:rPr lang="ja-JP" altLang="en-US" sz="2400" b="1" dirty="0">
                <a:solidFill>
                  <a:schemeClr val="accent5">
                    <a:lumMod val="75000"/>
                  </a:schemeClr>
                </a:solidFill>
              </a:rPr>
              <a:t>年</a:t>
            </a:r>
            <a:r>
              <a:rPr lang="en-US" altLang="ja-JP" sz="2400" b="1" dirty="0">
                <a:solidFill>
                  <a:schemeClr val="accent5">
                    <a:lumMod val="75000"/>
                  </a:schemeClr>
                </a:solidFill>
              </a:rPr>
              <a:t>2</a:t>
            </a:r>
            <a:r>
              <a:rPr lang="ja-JP" altLang="en-US" sz="2400" b="1" dirty="0">
                <a:solidFill>
                  <a:schemeClr val="accent5">
                    <a:lumMod val="75000"/>
                  </a:schemeClr>
                </a:solidFill>
              </a:rPr>
              <a:t>月　　</a:t>
            </a:r>
            <a:r>
              <a:rPr lang="en-US" altLang="ja-JP" sz="2400" b="1" dirty="0">
                <a:solidFill>
                  <a:schemeClr val="accent5">
                    <a:lumMod val="75000"/>
                  </a:schemeClr>
                </a:solidFill>
              </a:rPr>
              <a:t>273</a:t>
            </a:r>
            <a:r>
              <a:rPr lang="ja-JP" altLang="en-US" sz="2400" b="1" dirty="0">
                <a:solidFill>
                  <a:schemeClr val="accent5">
                    <a:lumMod val="75000"/>
                  </a:schemeClr>
                </a:solidFill>
              </a:rPr>
              <a:t>本　　　</a:t>
            </a:r>
            <a:r>
              <a:rPr lang="en-US" altLang="ja-JP" sz="2400" b="1" dirty="0">
                <a:solidFill>
                  <a:schemeClr val="accent5">
                    <a:lumMod val="75000"/>
                  </a:schemeClr>
                </a:solidFill>
              </a:rPr>
              <a:t>2019</a:t>
            </a:r>
            <a:r>
              <a:rPr lang="ja-JP" altLang="en-US" sz="2400" b="1" dirty="0">
                <a:solidFill>
                  <a:schemeClr val="accent5">
                    <a:lumMod val="75000"/>
                  </a:schemeClr>
                </a:solidFill>
              </a:rPr>
              <a:t>年</a:t>
            </a:r>
            <a:r>
              <a:rPr lang="en-US" altLang="ja-JP" sz="2400" b="1" dirty="0">
                <a:solidFill>
                  <a:schemeClr val="accent5">
                    <a:lumMod val="75000"/>
                  </a:schemeClr>
                </a:solidFill>
              </a:rPr>
              <a:t>10</a:t>
            </a:r>
            <a:r>
              <a:rPr lang="ja-JP" altLang="en-US" sz="2400" b="1" dirty="0">
                <a:solidFill>
                  <a:schemeClr val="accent5">
                    <a:lumMod val="75000"/>
                  </a:schemeClr>
                </a:solidFill>
              </a:rPr>
              <a:t>月</a:t>
            </a:r>
            <a:r>
              <a:rPr lang="en-US" altLang="ja-JP" sz="2400" b="1" dirty="0">
                <a:solidFill>
                  <a:schemeClr val="accent5">
                    <a:lumMod val="75000"/>
                  </a:schemeClr>
                </a:solidFill>
              </a:rPr>
              <a:t>18</a:t>
            </a:r>
            <a:r>
              <a:rPr lang="ja-JP" altLang="en-US" sz="2400" b="1" dirty="0">
                <a:solidFill>
                  <a:schemeClr val="accent5">
                    <a:lumMod val="75000"/>
                  </a:schemeClr>
                </a:solidFill>
              </a:rPr>
              <a:t>日</a:t>
            </a:r>
          </a:p>
          <a:p>
            <a:pPr marL="0" indent="0">
              <a:buNone/>
            </a:pPr>
            <a:r>
              <a:rPr lang="ja-JP" altLang="en-US" sz="2400" b="1" dirty="0">
                <a:solidFill>
                  <a:schemeClr val="accent5">
                    <a:lumMod val="75000"/>
                  </a:schemeClr>
                </a:solidFill>
              </a:rPr>
              <a:t>バラ</a:t>
            </a:r>
            <a:r>
              <a:rPr lang="en-US" altLang="ja-JP" sz="2400" b="1" dirty="0">
                <a:solidFill>
                  <a:schemeClr val="accent5">
                    <a:lumMod val="75000"/>
                  </a:schemeClr>
                </a:solidFill>
              </a:rPr>
              <a:t>500g</a:t>
            </a:r>
            <a:r>
              <a:rPr lang="ja-JP" altLang="en-US" sz="2400" b="1" dirty="0">
                <a:solidFill>
                  <a:schemeClr val="accent5">
                    <a:lumMod val="75000"/>
                  </a:schemeClr>
                </a:solidFill>
              </a:rPr>
              <a:t>　　　　　</a:t>
            </a:r>
            <a:r>
              <a:rPr lang="en-US" altLang="ja-JP" sz="2400" b="1" dirty="0">
                <a:solidFill>
                  <a:schemeClr val="accent5">
                    <a:lumMod val="75000"/>
                  </a:schemeClr>
                </a:solidFill>
              </a:rPr>
              <a:t>345AIB</a:t>
            </a:r>
            <a:r>
              <a:rPr lang="ja-JP" altLang="en-US" sz="2400" b="1" dirty="0">
                <a:solidFill>
                  <a:schemeClr val="accent5">
                    <a:lumMod val="75000"/>
                  </a:schemeClr>
                </a:solidFill>
              </a:rPr>
              <a:t>　　 </a:t>
            </a:r>
            <a:r>
              <a:rPr lang="en-US" altLang="ja-JP" sz="2400" b="1" dirty="0">
                <a:solidFill>
                  <a:schemeClr val="accent5">
                    <a:lumMod val="75000"/>
                  </a:schemeClr>
                </a:solidFill>
              </a:rPr>
              <a:t>2022</a:t>
            </a:r>
            <a:r>
              <a:rPr lang="ja-JP" altLang="en-US" sz="2400" b="1" dirty="0">
                <a:solidFill>
                  <a:schemeClr val="accent5">
                    <a:lumMod val="75000"/>
                  </a:schemeClr>
                </a:solidFill>
              </a:rPr>
              <a:t>年</a:t>
            </a:r>
            <a:r>
              <a:rPr lang="en-US" altLang="ja-JP" sz="2400" b="1" dirty="0">
                <a:solidFill>
                  <a:schemeClr val="accent5">
                    <a:lumMod val="75000"/>
                  </a:schemeClr>
                </a:solidFill>
              </a:rPr>
              <a:t>2</a:t>
            </a:r>
            <a:r>
              <a:rPr lang="ja-JP" altLang="en-US" sz="2400" b="1" dirty="0">
                <a:solidFill>
                  <a:schemeClr val="accent5">
                    <a:lumMod val="75000"/>
                  </a:schemeClr>
                </a:solidFill>
              </a:rPr>
              <a:t>月　　</a:t>
            </a:r>
            <a:r>
              <a:rPr lang="en-US" altLang="ja-JP" sz="2400" b="1" dirty="0">
                <a:solidFill>
                  <a:schemeClr val="accent5">
                    <a:lumMod val="75000"/>
                  </a:schemeClr>
                </a:solidFill>
              </a:rPr>
              <a:t>277</a:t>
            </a:r>
            <a:r>
              <a:rPr lang="ja-JP" altLang="en-US" sz="2400" b="1" dirty="0">
                <a:solidFill>
                  <a:schemeClr val="accent5">
                    <a:lumMod val="75000"/>
                  </a:schemeClr>
                </a:solidFill>
              </a:rPr>
              <a:t>本　　　</a:t>
            </a:r>
            <a:r>
              <a:rPr lang="en-US" altLang="ja-JP" sz="2400" b="1" dirty="0">
                <a:solidFill>
                  <a:schemeClr val="accent5">
                    <a:lumMod val="75000"/>
                  </a:schemeClr>
                </a:solidFill>
              </a:rPr>
              <a:t>2019</a:t>
            </a:r>
            <a:r>
              <a:rPr lang="ja-JP" altLang="en-US" sz="2400" b="1" dirty="0">
                <a:solidFill>
                  <a:schemeClr val="accent5">
                    <a:lumMod val="75000"/>
                  </a:schemeClr>
                </a:solidFill>
              </a:rPr>
              <a:t>年</a:t>
            </a:r>
            <a:r>
              <a:rPr lang="en-US" altLang="ja-JP" sz="2400" b="1" dirty="0">
                <a:solidFill>
                  <a:schemeClr val="accent5">
                    <a:lumMod val="75000"/>
                  </a:schemeClr>
                </a:solidFill>
              </a:rPr>
              <a:t>10</a:t>
            </a:r>
            <a:r>
              <a:rPr lang="ja-JP" altLang="en-US" sz="2400" b="1" dirty="0">
                <a:solidFill>
                  <a:schemeClr val="accent5">
                    <a:lumMod val="75000"/>
                  </a:schemeClr>
                </a:solidFill>
              </a:rPr>
              <a:t>月</a:t>
            </a:r>
            <a:r>
              <a:rPr lang="en-US" altLang="ja-JP" sz="2400" b="1" dirty="0">
                <a:solidFill>
                  <a:schemeClr val="accent5">
                    <a:lumMod val="75000"/>
                  </a:schemeClr>
                </a:solidFill>
              </a:rPr>
              <a:t>18</a:t>
            </a:r>
            <a:r>
              <a:rPr lang="ja-JP" altLang="en-US" sz="2400" b="1" dirty="0">
                <a:solidFill>
                  <a:schemeClr val="accent5">
                    <a:lumMod val="75000"/>
                  </a:schemeClr>
                </a:solidFill>
              </a:rPr>
              <a:t>日</a:t>
            </a:r>
          </a:p>
          <a:p>
            <a:pPr marL="0" indent="0">
              <a:buNone/>
            </a:pPr>
            <a:r>
              <a:rPr lang="ja-JP" altLang="en-US" sz="2400" b="1" dirty="0">
                <a:solidFill>
                  <a:schemeClr val="accent5">
                    <a:lumMod val="75000"/>
                  </a:schemeClr>
                </a:solidFill>
              </a:rPr>
              <a:t>製造番号「</a:t>
            </a:r>
            <a:r>
              <a:rPr lang="en-US" altLang="ja-JP" sz="2400" b="1" dirty="0">
                <a:solidFill>
                  <a:schemeClr val="accent5">
                    <a:lumMod val="75000"/>
                  </a:schemeClr>
                </a:solidFill>
              </a:rPr>
              <a:t>344AIB</a:t>
            </a:r>
            <a:r>
              <a:rPr lang="ja-JP" altLang="en-US" sz="2400" b="1" dirty="0">
                <a:solidFill>
                  <a:schemeClr val="accent5">
                    <a:lumMod val="75000"/>
                  </a:schemeClr>
                </a:solidFill>
              </a:rPr>
              <a:t>」「</a:t>
            </a:r>
            <a:r>
              <a:rPr lang="en-US" altLang="ja-JP" sz="2400" b="1" dirty="0">
                <a:solidFill>
                  <a:schemeClr val="accent5">
                    <a:lumMod val="75000"/>
                  </a:schemeClr>
                </a:solidFill>
              </a:rPr>
              <a:t>345AIB</a:t>
            </a:r>
            <a:r>
              <a:rPr lang="ja-JP" altLang="en-US" sz="2400" b="1" dirty="0">
                <a:solidFill>
                  <a:schemeClr val="accent5">
                    <a:lumMod val="75000"/>
                  </a:schemeClr>
                </a:solidFill>
              </a:rPr>
              <a:t>」は、弊社物流センターに保管されており、医療機関及び調剤薬局への納品はございません。</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年２月</a:t>
            </a:r>
            <a:r>
              <a:rPr lang="en-US" altLang="ja-JP">
                <a:solidFill>
                  <a:schemeClr val="accent5">
                    <a:lumMod val="75000"/>
                  </a:schemeClr>
                </a:solidFill>
              </a:rPr>
              <a:t>28</a:t>
            </a:r>
            <a:r>
              <a:rPr lang="ja-JP" altLang="en-US">
                <a:solidFill>
                  <a:schemeClr val="accent5">
                    <a:lumMod val="75000"/>
                  </a:schemeClr>
                </a:solidFill>
              </a:rPr>
              <a:t>日</a:t>
            </a:r>
            <a:endParaRPr lang="ja-JP" altLang="en-US" dirty="0">
              <a:solidFill>
                <a:schemeClr val="accent5">
                  <a:lumMod val="75000"/>
                </a:schemeClr>
              </a:solidFill>
            </a:endParaRPr>
          </a:p>
          <a:p>
            <a:pPr marL="0" indent="0">
              <a:buNone/>
            </a:pPr>
            <a:r>
              <a:rPr lang="ja-JP" altLang="en-US" dirty="0"/>
              <a:t>製造所に保管されている製品を分析した結果、一部の製品で承認規格の一つである粒度が規格外となりましたので、規格外となった製品を自主回収させていただくことにいたしました。</a:t>
            </a:r>
            <a:endParaRPr lang="en-US" altLang="ja-JP" dirty="0"/>
          </a:p>
          <a:p>
            <a:pPr marL="0" indent="0">
              <a:buNone/>
            </a:pPr>
            <a:r>
              <a:rPr lang="ja-JP" altLang="en-US" dirty="0"/>
              <a:t>粒子径</a:t>
            </a:r>
            <a:r>
              <a:rPr lang="en-US" altLang="ja-JP" dirty="0"/>
              <a:t>75μm</a:t>
            </a:r>
            <a:r>
              <a:rPr lang="ja-JP" altLang="en-US" dirty="0"/>
              <a:t>以下の含有率が規格（</a:t>
            </a:r>
            <a:r>
              <a:rPr lang="en-US" altLang="ja-JP" dirty="0"/>
              <a:t>10</a:t>
            </a:r>
            <a:r>
              <a:rPr lang="ja-JP" altLang="en-US" dirty="0"/>
              <a:t>％以下）を上回る結果（</a:t>
            </a:r>
            <a:r>
              <a:rPr lang="en-US" altLang="ja-JP" dirty="0"/>
              <a:t>11</a:t>
            </a:r>
            <a:r>
              <a:rPr lang="ja-JP" altLang="en-US" dirty="0"/>
              <a:t>％）</a:t>
            </a:r>
          </a:p>
          <a:p>
            <a:pPr marL="0" indent="0">
              <a:buNone/>
            </a:pPr>
            <a:r>
              <a:rPr lang="ja-JP" altLang="en-US" dirty="0"/>
              <a:t>⇒なぜ粒子径が問題だと分かったのでしょうか？　出荷時の試験では問題なかったはずです。かつサンプリングの仕方で値も変わります。</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2122</TotalTime>
  <Words>188</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ナウゼリン細粒１％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191</cp:revision>
  <dcterms:created xsi:type="dcterms:W3CDTF">2015-03-05T03:29:01Z</dcterms:created>
  <dcterms:modified xsi:type="dcterms:W3CDTF">2020-03-17T00:29:08Z</dcterms:modified>
</cp:coreProperties>
</file>