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95" autoAdjust="0"/>
    <p:restoredTop sz="94660"/>
  </p:normalViewPr>
  <p:slideViewPr>
    <p:cSldViewPr snapToGrid="0">
      <p:cViewPr varScale="1">
        <p:scale>
          <a:sx n="37" d="100"/>
          <a:sy n="37" d="100"/>
        </p:scale>
        <p:origin x="6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2015/9/14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smtClean="0"/>
              <a:t>販売名</a:t>
            </a:r>
            <a:r>
              <a:rPr lang="ja-JP" altLang="en-US" sz="3600" dirty="0">
                <a:sym typeface="Wingdings" panose="05000000000000000000" pitchFamily="2" charset="2"/>
              </a:rPr>
              <a:t>　</a:t>
            </a:r>
            <a:r>
              <a:rPr lang="en-US" altLang="ja-JP" sz="3600" dirty="0" smtClean="0">
                <a:sym typeface="Wingdings" panose="05000000000000000000" pitchFamily="2" charset="2"/>
              </a:rPr>
              <a:t>(</a:t>
            </a:r>
            <a:r>
              <a:rPr lang="en-US" altLang="ja-JP" sz="3600" dirty="0">
                <a:sym typeface="Wingdings" panose="05000000000000000000" pitchFamily="2" charset="2"/>
              </a:rPr>
              <a:t>1)</a:t>
            </a:r>
            <a:r>
              <a:rPr lang="ja-JP" altLang="en-US" sz="3600" dirty="0">
                <a:sym typeface="Wingdings" panose="05000000000000000000" pitchFamily="2" charset="2"/>
              </a:rPr>
              <a:t>セロクラール錠</a:t>
            </a:r>
            <a:r>
              <a:rPr lang="ja-JP" altLang="en-US" sz="3600" dirty="0" smtClean="0">
                <a:sym typeface="Wingdings" panose="05000000000000000000" pitchFamily="2" charset="2"/>
              </a:rPr>
              <a:t>１０ｍｇ </a:t>
            </a:r>
            <a:r>
              <a:rPr lang="en-US" altLang="ja-JP" sz="3600" dirty="0">
                <a:sym typeface="Wingdings" panose="05000000000000000000" pitchFamily="2" charset="2"/>
              </a:rPr>
              <a:t>(2)</a:t>
            </a:r>
            <a:r>
              <a:rPr lang="ja-JP" altLang="en-US" sz="3600" dirty="0">
                <a:sym typeface="Wingdings" panose="05000000000000000000" pitchFamily="2" charset="2"/>
              </a:rPr>
              <a:t>セロクラール錠</a:t>
            </a:r>
            <a:r>
              <a:rPr lang="ja-JP" altLang="en-US" sz="3600" dirty="0" smtClean="0">
                <a:sym typeface="Wingdings" panose="05000000000000000000" pitchFamily="2" charset="2"/>
              </a:rPr>
              <a:t>２０ｍｇ</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endParaRPr lang="ja-JP" altLang="en-US" dirty="0"/>
          </a:p>
          <a:p>
            <a:pPr marL="0" indent="0">
              <a:buNone/>
            </a:pPr>
            <a:r>
              <a:rPr lang="ja-JP" altLang="en-US" dirty="0" smtClean="0"/>
              <a:t>対象ロット　</a:t>
            </a:r>
            <a:r>
              <a:rPr lang="ja-JP" altLang="en-US" dirty="0" smtClean="0">
                <a:sym typeface="Wingdings" panose="05000000000000000000" pitchFamily="2" charset="2"/>
              </a:rPr>
              <a:t>（</a:t>
            </a:r>
            <a:r>
              <a:rPr lang="ja-JP" altLang="en-US" dirty="0" smtClean="0"/>
              <a:t>１）５５ロット　（２）１１５ロット</a:t>
            </a:r>
            <a:endParaRPr lang="en-US" altLang="ja-JP" dirty="0"/>
          </a:p>
          <a:p>
            <a:pPr marL="0" indent="0">
              <a:buNone/>
            </a:pPr>
            <a:r>
              <a:rPr lang="ja-JP" altLang="en-US" dirty="0" smtClean="0"/>
              <a:t>数量：　（１）約５０万個　（２）約１５０万個</a:t>
            </a:r>
            <a:endParaRPr lang="ja-JP" altLang="en-US" dirty="0"/>
          </a:p>
          <a:p>
            <a:pPr marL="0" indent="0">
              <a:buNone/>
            </a:pPr>
            <a:r>
              <a:rPr lang="ja-JP" altLang="en-US" dirty="0"/>
              <a:t>市場出荷時期</a:t>
            </a:r>
            <a:r>
              <a:rPr lang="ja-JP" altLang="en-US" dirty="0" smtClean="0"/>
              <a:t>：　</a:t>
            </a:r>
            <a:endParaRPr lang="en-US" altLang="ja-JP" dirty="0" smtClean="0"/>
          </a:p>
          <a:p>
            <a:pPr marL="0" indent="0">
              <a:buNone/>
            </a:pPr>
            <a:r>
              <a:rPr lang="ja-JP" altLang="en-US" dirty="0" smtClean="0"/>
              <a:t>（１）</a:t>
            </a:r>
            <a:r>
              <a:rPr lang="en-US" altLang="ja-JP" dirty="0" smtClean="0"/>
              <a:t>2012</a:t>
            </a:r>
            <a:r>
              <a:rPr lang="ja-JP" altLang="en-US" dirty="0" smtClean="0"/>
              <a:t>年</a:t>
            </a:r>
            <a:r>
              <a:rPr lang="en-US" altLang="ja-JP" dirty="0" smtClean="0"/>
              <a:t>11</a:t>
            </a:r>
            <a:r>
              <a:rPr lang="ja-JP" altLang="en-US" dirty="0" smtClean="0"/>
              <a:t>月</a:t>
            </a:r>
            <a:r>
              <a:rPr lang="en-US" altLang="ja-JP" dirty="0" smtClean="0"/>
              <a:t>28</a:t>
            </a:r>
            <a:r>
              <a:rPr lang="ja-JP" altLang="en-US" dirty="0" smtClean="0"/>
              <a:t>日～</a:t>
            </a:r>
            <a:r>
              <a:rPr lang="en-US" altLang="ja-JP" dirty="0" smtClean="0"/>
              <a:t>2015</a:t>
            </a:r>
            <a:r>
              <a:rPr lang="ja-JP" altLang="en-US" dirty="0" smtClean="0"/>
              <a:t>年</a:t>
            </a:r>
            <a:r>
              <a:rPr lang="en-US" altLang="ja-JP" dirty="0" smtClean="0"/>
              <a:t>4</a:t>
            </a:r>
            <a:r>
              <a:rPr lang="ja-JP" altLang="en-US" dirty="0" smtClean="0"/>
              <a:t>月</a:t>
            </a:r>
            <a:r>
              <a:rPr lang="en-US" altLang="ja-JP" dirty="0" smtClean="0"/>
              <a:t>10</a:t>
            </a:r>
            <a:r>
              <a:rPr lang="ja-JP" altLang="en-US" dirty="0" smtClean="0"/>
              <a:t>日</a:t>
            </a:r>
            <a:endParaRPr lang="ja-JP" altLang="en-US" dirty="0"/>
          </a:p>
          <a:p>
            <a:pPr marL="0" indent="0">
              <a:buNone/>
            </a:pPr>
            <a:r>
              <a:rPr lang="ja-JP" altLang="en-US" dirty="0" smtClean="0"/>
              <a:t>（２）</a:t>
            </a:r>
            <a:r>
              <a:rPr lang="en-US" altLang="ja-JP" dirty="0" smtClean="0"/>
              <a:t>2012</a:t>
            </a:r>
            <a:r>
              <a:rPr lang="ja-JP" altLang="en-US" dirty="0" smtClean="0"/>
              <a:t>年</a:t>
            </a:r>
            <a:r>
              <a:rPr lang="en-US" altLang="ja-JP" dirty="0"/>
              <a:t>10</a:t>
            </a:r>
            <a:r>
              <a:rPr lang="ja-JP" altLang="en-US" dirty="0" smtClean="0"/>
              <a:t>月</a:t>
            </a:r>
            <a:r>
              <a:rPr lang="en-US" altLang="ja-JP" dirty="0" smtClean="0"/>
              <a:t>30</a:t>
            </a:r>
            <a:r>
              <a:rPr lang="ja-JP" altLang="en-US" dirty="0" smtClean="0"/>
              <a:t>日～</a:t>
            </a:r>
            <a:r>
              <a:rPr lang="en-US" altLang="ja-JP" dirty="0" smtClean="0"/>
              <a:t>2015</a:t>
            </a:r>
            <a:r>
              <a:rPr lang="ja-JP" altLang="en-US" dirty="0" smtClean="0"/>
              <a:t>年</a:t>
            </a:r>
            <a:r>
              <a:rPr lang="en-US" altLang="ja-JP" dirty="0"/>
              <a:t>5</a:t>
            </a:r>
            <a:r>
              <a:rPr lang="ja-JP" altLang="en-US" dirty="0" smtClean="0"/>
              <a:t>月</a:t>
            </a:r>
            <a:r>
              <a:rPr lang="en-US" altLang="ja-JP" dirty="0" smtClean="0"/>
              <a:t>14</a:t>
            </a:r>
            <a:r>
              <a:rPr lang="ja-JP" altLang="en-US" dirty="0" smtClean="0"/>
              <a:t>日</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a:t>販売名</a:t>
            </a:r>
            <a:r>
              <a:rPr lang="ja-JP" altLang="en-US" sz="3600" smtClean="0"/>
              <a:t>：</a:t>
            </a:r>
            <a:r>
              <a:rPr lang="en-US" altLang="ja-JP" sz="3600" smtClean="0"/>
              <a:t>(</a:t>
            </a:r>
            <a:r>
              <a:rPr lang="en-US" altLang="ja-JP" sz="3600" dirty="0"/>
              <a:t>1)</a:t>
            </a:r>
            <a:r>
              <a:rPr lang="ja-JP" altLang="en-US" sz="3600" dirty="0"/>
              <a:t>セロクラール錠１０ｍｇ </a:t>
            </a:r>
            <a:r>
              <a:rPr lang="en-US" altLang="ja-JP" sz="3600" dirty="0"/>
              <a:t>(2)</a:t>
            </a:r>
            <a:r>
              <a:rPr lang="ja-JP" altLang="en-US" sz="3600" dirty="0"/>
              <a:t>セロクラール錠</a:t>
            </a:r>
            <a:r>
              <a:rPr lang="ja-JP" altLang="en-US" sz="3600" dirty="0" smtClean="0"/>
              <a:t>２０ｍｇ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lnSpcReduction="100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年９月</a:t>
            </a:r>
            <a:r>
              <a:rPr lang="en-US" altLang="ja-JP" dirty="0" smtClean="0"/>
              <a:t>10</a:t>
            </a:r>
            <a:r>
              <a:rPr lang="ja-JP" altLang="en-US" dirty="0" smtClean="0"/>
              <a:t>日</a:t>
            </a:r>
            <a:endParaRPr lang="ja-JP" altLang="en-US" dirty="0"/>
          </a:p>
          <a:p>
            <a:pPr marL="0" indent="0">
              <a:buNone/>
            </a:pPr>
            <a:r>
              <a:rPr lang="ja-JP" altLang="en-US" dirty="0"/>
              <a:t>セロクラール錠</a:t>
            </a:r>
            <a:r>
              <a:rPr lang="en-US" altLang="ja-JP" dirty="0"/>
              <a:t>10mg</a:t>
            </a:r>
            <a:r>
              <a:rPr lang="ja-JP" altLang="en-US" dirty="0"/>
              <a:t>（製造番号</a:t>
            </a:r>
            <a:r>
              <a:rPr lang="en-US" altLang="ja-JP" dirty="0"/>
              <a:t>4H335A</a:t>
            </a:r>
            <a:r>
              <a:rPr lang="ja-JP" altLang="en-US" dirty="0"/>
              <a:t>）の長期安定性試験</a:t>
            </a:r>
            <a:r>
              <a:rPr lang="en-US" altLang="ja-JP" dirty="0"/>
              <a:t>1</a:t>
            </a:r>
            <a:r>
              <a:rPr lang="ja-JP" altLang="en-US" dirty="0"/>
              <a:t>年目において溶出試験を実施したところ、承認</a:t>
            </a:r>
            <a:r>
              <a:rPr lang="ja-JP" altLang="en-US" dirty="0" smtClean="0"/>
              <a:t>規格（</a:t>
            </a:r>
            <a:r>
              <a:rPr lang="en-US" altLang="ja-JP" dirty="0"/>
              <a:t>30</a:t>
            </a:r>
            <a:r>
              <a:rPr lang="ja-JP" altLang="en-US" dirty="0"/>
              <a:t>分 </a:t>
            </a:r>
            <a:r>
              <a:rPr lang="en-US" altLang="ja-JP" dirty="0"/>
              <a:t>80%</a:t>
            </a:r>
            <a:r>
              <a:rPr lang="ja-JP" altLang="en-US" dirty="0"/>
              <a:t>以上）に満たない結果が得られました。そのため、セロクラール錠</a:t>
            </a:r>
            <a:r>
              <a:rPr lang="en-US" altLang="ja-JP" dirty="0"/>
              <a:t>10mg</a:t>
            </a:r>
            <a:r>
              <a:rPr lang="ja-JP" altLang="en-US" dirty="0" err="1"/>
              <a:t>、</a:t>
            </a:r>
            <a:r>
              <a:rPr lang="ja-JP" altLang="en-US" dirty="0"/>
              <a:t>及びセロクラール錠</a:t>
            </a:r>
            <a:r>
              <a:rPr lang="en-US" altLang="ja-JP" dirty="0"/>
              <a:t>20mg</a:t>
            </a:r>
            <a:r>
              <a:rPr lang="ja-JP" altLang="en-US" dirty="0" smtClean="0"/>
              <a:t>の使用</a:t>
            </a:r>
            <a:r>
              <a:rPr lang="ja-JP" altLang="en-US" dirty="0"/>
              <a:t>期限が残存するロットの保存参考品について、溶出試験を実施したところ、複数のロットで承認規格を</a:t>
            </a:r>
            <a:r>
              <a:rPr lang="ja-JP" altLang="en-US" dirty="0" smtClean="0"/>
              <a:t>満たして</a:t>
            </a:r>
            <a:r>
              <a:rPr lang="ja-JP" altLang="en-US" dirty="0"/>
              <a:t>いないものがあることを確認致しました。</a:t>
            </a:r>
          </a:p>
          <a:p>
            <a:pPr marL="0" indent="0">
              <a:buNone/>
            </a:pPr>
            <a:r>
              <a:rPr lang="ja-JP" altLang="en-US" dirty="0"/>
              <a:t>原因について調査をした結果、出荷時には全ての規格を満たしておりましたが、生産時の錠剤硬度と添加剤（</a:t>
            </a:r>
            <a:r>
              <a:rPr lang="ja-JP" altLang="en-US" dirty="0" smtClean="0"/>
              <a:t>乳糖</a:t>
            </a:r>
            <a:r>
              <a:rPr lang="ja-JP" altLang="en-US" dirty="0"/>
              <a:t>顆粒）の粒度が原因と考えられました。</a:t>
            </a:r>
          </a:p>
          <a:p>
            <a:pPr marL="0" indent="0">
              <a:buNone/>
            </a:pPr>
            <a:r>
              <a:rPr lang="ja-JP" altLang="en-US" dirty="0"/>
              <a:t>今回、溶出の承認規格に満たない結果となったロットを自主回収させて頂きます。また、現時点で規格を</a:t>
            </a:r>
            <a:r>
              <a:rPr lang="ja-JP" altLang="en-US" dirty="0" smtClean="0"/>
              <a:t>満たして</a:t>
            </a:r>
            <a:r>
              <a:rPr lang="ja-JP" altLang="en-US" dirty="0"/>
              <a:t>いるものの経時的に規格を満たせなくなるリスクがあるロットについても予防的に自主回収をさせて頂く</a:t>
            </a:r>
            <a:r>
              <a:rPr lang="ja-JP" altLang="en-US" dirty="0" smtClean="0"/>
              <a:t>ことと</a:t>
            </a:r>
            <a:r>
              <a:rPr lang="ja-JP" altLang="en-US" dirty="0"/>
              <a:t>致しました。</a:t>
            </a:r>
          </a:p>
          <a:p>
            <a:pPr marL="0" indent="0">
              <a:buNone/>
            </a:pPr>
            <a:r>
              <a:rPr lang="ja-JP" altLang="en-US" dirty="0" smtClean="0"/>
              <a:t>⇒</a:t>
            </a:r>
            <a:endParaRPr lang="en-US" altLang="ja-JP" dirty="0" smtClean="0"/>
          </a:p>
          <a:p>
            <a:pPr marL="0" indent="0">
              <a:buNone/>
            </a:pPr>
            <a:r>
              <a:rPr lang="ja-JP" altLang="en-US" sz="3400" dirty="0" smtClean="0"/>
              <a:t>年次安定性試験を</a:t>
            </a:r>
            <a:r>
              <a:rPr lang="en-US" altLang="ja-JP" sz="3400" dirty="0" smtClean="0"/>
              <a:t>1</a:t>
            </a:r>
            <a:r>
              <a:rPr lang="ja-JP" altLang="en-US" sz="3400" smtClean="0"/>
              <a:t>年前から開始されたのでしょう。それまで年次安定を試験はやっておられなかったのでしょうか。</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26</Words>
  <Application>Microsoft Office PowerPoint</Application>
  <PresentationFormat>ワイド画面</PresentationFormat>
  <Paragraphs>14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(1)セロクラール錠１０ｍｇ (2)セロクラール錠２０ｍｇ　製品回収</vt:lpstr>
      <vt:lpstr>販売名：(1)セロクラール錠１０ｍｇ (2)セロクラール錠２０ｍｇ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31</cp:revision>
  <dcterms:created xsi:type="dcterms:W3CDTF">2015-03-05T03:29:01Z</dcterms:created>
  <dcterms:modified xsi:type="dcterms:W3CDTF">2015-09-14T05:16:11Z</dcterms:modified>
</cp:coreProperties>
</file>