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7" d="100"/>
          <a:sy n="57" d="100"/>
        </p:scale>
        <p:origin x="82" y="9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80726"/>
          </a:xfrm>
        </p:spPr>
        <p:txBody>
          <a:bodyPr>
            <a:noAutofit/>
          </a:bodyPr>
          <a:lstStyle/>
          <a:p>
            <a:r>
              <a:rPr lang="ja-JP" altLang="en-US" sz="3600" dirty="0">
                <a:sym typeface="Wingdings" panose="05000000000000000000" pitchFamily="2" charset="2"/>
              </a:rPr>
              <a:t>販売名　ハーセプチン注射用</a:t>
            </a:r>
            <a:r>
              <a:rPr lang="en-US" altLang="ja-JP" sz="3600" dirty="0">
                <a:sym typeface="Wingdings" panose="05000000000000000000" pitchFamily="2" charset="2"/>
              </a:rPr>
              <a:t>60</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14400"/>
            <a:ext cx="12191999" cy="5943600"/>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en-US" altLang="ja-JP" b="1" dirty="0">
                <a:solidFill>
                  <a:schemeClr val="accent5">
                    <a:lumMod val="75000"/>
                  </a:schemeClr>
                </a:solidFill>
              </a:rPr>
              <a:t>19C080E</a:t>
            </a:r>
            <a:r>
              <a:rPr lang="ja-JP" altLang="en-US" b="1" dirty="0">
                <a:solidFill>
                  <a:schemeClr val="accent5">
                    <a:lumMod val="75000"/>
                  </a:schemeClr>
                </a:solidFill>
              </a:rPr>
              <a:t>　 </a:t>
            </a:r>
            <a:r>
              <a:rPr lang="en-US" altLang="ja-JP" b="1" dirty="0">
                <a:solidFill>
                  <a:schemeClr val="accent5">
                    <a:lumMod val="75000"/>
                  </a:schemeClr>
                </a:solidFill>
              </a:rPr>
              <a:t>2022</a:t>
            </a:r>
            <a:r>
              <a:rPr lang="ja-JP" altLang="en-US" b="1" dirty="0">
                <a:solidFill>
                  <a:schemeClr val="accent5">
                    <a:lumMod val="75000"/>
                  </a:schemeClr>
                </a:solidFill>
              </a:rPr>
              <a:t>年</a:t>
            </a:r>
            <a:r>
              <a:rPr lang="en-US" altLang="ja-JP" b="1" dirty="0">
                <a:solidFill>
                  <a:schemeClr val="accent5">
                    <a:lumMod val="75000"/>
                  </a:schemeClr>
                </a:solidFill>
              </a:rPr>
              <a:t>2</a:t>
            </a:r>
            <a:r>
              <a:rPr lang="ja-JP" altLang="en-US" b="1" dirty="0">
                <a:solidFill>
                  <a:schemeClr val="accent5">
                    <a:lumMod val="75000"/>
                  </a:schemeClr>
                </a:solidFill>
              </a:rPr>
              <a:t>月 </a:t>
            </a:r>
            <a:r>
              <a:rPr lang="en-US" altLang="ja-JP" b="1" dirty="0">
                <a:solidFill>
                  <a:schemeClr val="accent5">
                    <a:lumMod val="75000"/>
                  </a:schemeClr>
                </a:solidFill>
              </a:rPr>
              <a:t>29,109</a:t>
            </a:r>
            <a:r>
              <a:rPr lang="ja-JP" altLang="en-US" b="1" dirty="0">
                <a:solidFill>
                  <a:schemeClr val="accent5">
                    <a:lumMod val="75000"/>
                  </a:schemeClr>
                </a:solidFill>
              </a:rPr>
              <a:t>　　　</a:t>
            </a:r>
            <a:r>
              <a:rPr lang="en-US" altLang="ja-JP" b="1" dirty="0">
                <a:solidFill>
                  <a:schemeClr val="accent5">
                    <a:lumMod val="75000"/>
                  </a:schemeClr>
                </a:solidFill>
              </a:rPr>
              <a:t>2020/1/21</a:t>
            </a:r>
            <a:r>
              <a:rPr lang="ja-JP" altLang="en-US" b="1" dirty="0">
                <a:solidFill>
                  <a:schemeClr val="accent5">
                    <a:lumMod val="75000"/>
                  </a:schemeClr>
                </a:solidFill>
              </a:rPr>
              <a:t>　 　</a:t>
            </a:r>
            <a:r>
              <a:rPr lang="en-US" altLang="ja-JP" b="1" dirty="0">
                <a:solidFill>
                  <a:schemeClr val="accent5">
                    <a:lumMod val="75000"/>
                  </a:schemeClr>
                </a:solidFill>
              </a:rPr>
              <a:t>2020/3/2</a:t>
            </a:r>
            <a:endParaRPr lang="ja-JP" altLang="en-US" b="1"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年３月</a:t>
            </a:r>
            <a:r>
              <a:rPr lang="en-US" altLang="ja-JP" dirty="0">
                <a:solidFill>
                  <a:schemeClr val="accent5">
                    <a:lumMod val="75000"/>
                  </a:schemeClr>
                </a:solidFill>
              </a:rPr>
              <a:t>16</a:t>
            </a:r>
            <a:r>
              <a:rPr lang="ja-JP" altLang="en-US" dirty="0">
                <a:solidFill>
                  <a:schemeClr val="accent5">
                    <a:lumMod val="75000"/>
                  </a:schemeClr>
                </a:solidFill>
              </a:rPr>
              <a:t>日</a:t>
            </a:r>
          </a:p>
          <a:p>
            <a:pPr marL="0" indent="0">
              <a:buNone/>
            </a:pPr>
            <a:r>
              <a:rPr lang="ja-JP" altLang="en-US" dirty="0"/>
              <a:t>ハーセプチン注射用</a:t>
            </a:r>
            <a:r>
              <a:rPr lang="en-US" altLang="ja-JP" dirty="0"/>
              <a:t>60</a:t>
            </a:r>
            <a:r>
              <a:rPr lang="ja-JP" altLang="en-US" dirty="0"/>
              <a:t>の製造番号</a:t>
            </a:r>
            <a:r>
              <a:rPr lang="en-US" altLang="ja-JP" dirty="0"/>
              <a:t>19C080E</a:t>
            </a:r>
            <a:r>
              <a:rPr lang="ja-JP" altLang="en-US" dirty="0"/>
              <a:t>において、医療機関から製品バイアル内にガラス片が混入しているとの報告を受けました。調査の結果、製造ラインでバイアル破損が発生し、その破片が混入したと推定されました。当該製造番号内での他のバイアルへの混入の可能性が否定できないこと、また現在流通中であることから、自主回収することと致しました。</a:t>
            </a:r>
          </a:p>
          <a:p>
            <a:pPr marL="0" indent="0">
              <a:buNone/>
            </a:pPr>
            <a:r>
              <a:rPr lang="ja-JP" altLang="en-US"/>
              <a:t>⇒該当</a:t>
            </a:r>
            <a:r>
              <a:rPr lang="ja-JP" altLang="en-US" dirty="0"/>
              <a:t>ロットだけの回収です。他のロットに広がっていないか、他の製品に広がっていないかの根拠データがないと当局は回収を広げています。</a:t>
            </a:r>
            <a:endParaRPr lang="en-US" altLang="ja-JP" dirty="0"/>
          </a:p>
          <a:p>
            <a:pPr marL="0" indent="0">
              <a:buNone/>
            </a:pPr>
            <a:r>
              <a:rPr lang="ja-JP" altLang="en-US" dirty="0"/>
              <a:t>ガラス異物は他のロット、他の製品に広がっている根拠は難しいです。この製剤が癌の適応なので、欠品を回避するために苦情のあったロットだけにされたと思います。</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2116</TotalTime>
  <Words>190</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ハーセプチン注射用60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190</cp:revision>
  <dcterms:created xsi:type="dcterms:W3CDTF">2015-03-05T03:29:01Z</dcterms:created>
  <dcterms:modified xsi:type="dcterms:W3CDTF">2020-03-17T00:23:20Z</dcterms:modified>
</cp:coreProperties>
</file>