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3" d="100"/>
          <a:sy n="53" d="100"/>
        </p:scale>
        <p:origin x="91" y="9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0726"/>
          </a:xfrm>
        </p:spPr>
        <p:txBody>
          <a:bodyPr>
            <a:noAutofit/>
          </a:bodyPr>
          <a:lstStyle/>
          <a:p>
            <a:r>
              <a:rPr lang="ja-JP" altLang="en-US" sz="3600" dirty="0">
                <a:sym typeface="Wingdings" panose="05000000000000000000" pitchFamily="2" charset="2"/>
              </a:rPr>
              <a:t>販売名　キュビシン静注用</a:t>
            </a:r>
            <a:r>
              <a:rPr lang="en-US" altLang="ja-JP" sz="3600" dirty="0">
                <a:sym typeface="Wingdings" panose="05000000000000000000" pitchFamily="2" charset="2"/>
              </a:rPr>
              <a:t>350mg</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14400"/>
            <a:ext cx="12191999" cy="5943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　　５　　　　約</a:t>
            </a:r>
            <a:r>
              <a:rPr lang="en-US" altLang="ja-JP" b="1" dirty="0">
                <a:solidFill>
                  <a:schemeClr val="accent5">
                    <a:lumMod val="75000"/>
                  </a:schemeClr>
                </a:solidFill>
              </a:rPr>
              <a:t>1.9</a:t>
            </a:r>
            <a:r>
              <a:rPr lang="ja-JP" altLang="en-US" b="1" dirty="0">
                <a:solidFill>
                  <a:schemeClr val="accent5">
                    <a:lumMod val="75000"/>
                  </a:schemeClr>
                </a:solidFill>
              </a:rPr>
              <a:t>万箱　　　</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2</a:t>
            </a:r>
            <a:r>
              <a:rPr lang="ja-JP" altLang="en-US" b="1" dirty="0">
                <a:solidFill>
                  <a:schemeClr val="accent5">
                    <a:lumMod val="75000"/>
                  </a:schemeClr>
                </a:solidFill>
              </a:rPr>
              <a:t>月～</a:t>
            </a:r>
            <a:r>
              <a:rPr lang="en-US" altLang="ja-JP" b="1" dirty="0">
                <a:solidFill>
                  <a:schemeClr val="accent5">
                    <a:lumMod val="75000"/>
                  </a:schemeClr>
                </a:solidFill>
              </a:rPr>
              <a:t>2019</a:t>
            </a:r>
            <a:r>
              <a:rPr lang="ja-JP" altLang="en-US" b="1" dirty="0">
                <a:solidFill>
                  <a:schemeClr val="accent5">
                    <a:lumMod val="75000"/>
                  </a:schemeClr>
                </a:solidFill>
              </a:rPr>
              <a:t>年</a:t>
            </a:r>
            <a:r>
              <a:rPr lang="en-US" altLang="ja-JP" b="1" dirty="0">
                <a:solidFill>
                  <a:schemeClr val="accent5">
                    <a:lumMod val="75000"/>
                  </a:schemeClr>
                </a:solidFill>
              </a:rPr>
              <a:t>6</a:t>
            </a:r>
            <a:r>
              <a:rPr lang="ja-JP" altLang="en-US" b="1" dirty="0">
                <a:solidFill>
                  <a:schemeClr val="accent5">
                    <a:lumMod val="75000"/>
                  </a:schemeClr>
                </a:solidFill>
              </a:rPr>
              <a:t>月</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2019</a:t>
            </a:r>
            <a:r>
              <a:rPr lang="ja-JP" altLang="en-US" dirty="0">
                <a:solidFill>
                  <a:schemeClr val="accent5">
                    <a:lumMod val="75000"/>
                  </a:schemeClr>
                </a:solidFill>
              </a:rPr>
              <a:t>年７月</a:t>
            </a:r>
            <a:r>
              <a:rPr lang="en-US" altLang="ja-JP" dirty="0">
                <a:solidFill>
                  <a:schemeClr val="accent5">
                    <a:lumMod val="75000"/>
                  </a:schemeClr>
                </a:solidFill>
              </a:rPr>
              <a:t>26</a:t>
            </a:r>
            <a:r>
              <a:rPr lang="ja-JP" altLang="en-US" dirty="0">
                <a:solidFill>
                  <a:schemeClr val="accent5">
                    <a:lumMod val="75000"/>
                  </a:schemeClr>
                </a:solidFill>
              </a:rPr>
              <a:t>日</a:t>
            </a:r>
          </a:p>
          <a:p>
            <a:pPr marL="0" indent="0">
              <a:buNone/>
            </a:pPr>
            <a:r>
              <a:rPr lang="ja-JP" altLang="en-US" dirty="0"/>
              <a:t>本製品のバルクバイアルの保管施設が外国製造業者認定を取得しておらず、製造販売承認書にも記載されていないことが判明しましたので、該当するロットの自主回収を行います。</a:t>
            </a:r>
          </a:p>
          <a:p>
            <a:pPr marL="0" indent="0">
              <a:buNone/>
            </a:pPr>
            <a:r>
              <a:rPr lang="ja-JP" altLang="en-US" dirty="0"/>
              <a:t>⇒</a:t>
            </a:r>
            <a:endParaRPr lang="en-US" altLang="ja-JP" dirty="0"/>
          </a:p>
          <a:p>
            <a:pPr marL="0" indent="0">
              <a:buNone/>
            </a:pPr>
            <a:r>
              <a:rPr lang="ja-JP" altLang="en-US" dirty="0"/>
              <a:t>確か、同じ理由での製品回収は</a:t>
            </a:r>
            <a:r>
              <a:rPr lang="en-US" altLang="ja-JP" dirty="0"/>
              <a:t>2</a:t>
            </a:r>
            <a:r>
              <a:rPr lang="ja-JP" altLang="en-US" dirty="0"/>
              <a:t>回目です。</a:t>
            </a:r>
            <a:endParaRPr lang="en-US" altLang="ja-JP" dirty="0"/>
          </a:p>
          <a:p>
            <a:pPr marL="0" indent="0">
              <a:buNone/>
            </a:pPr>
            <a:r>
              <a:rPr lang="ja-JP" altLang="en-US" dirty="0"/>
              <a:t>日本のレギュレーションは海外は知りませんから、こちらから、「製造所出荷してから空港までに途中で保管していませんか？」と質問することが必要です。</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2111</TotalTime>
  <Words>126</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キュビシン静注用350mg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189</cp:revision>
  <dcterms:created xsi:type="dcterms:W3CDTF">2015-03-05T03:29:01Z</dcterms:created>
  <dcterms:modified xsi:type="dcterms:W3CDTF">2020-02-25T00:14:26Z</dcterms:modified>
</cp:coreProperties>
</file>