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43" autoAdjust="0"/>
    <p:restoredTop sz="94660"/>
  </p:normalViewPr>
  <p:slideViewPr>
    <p:cSldViewPr snapToGrid="0">
      <p:cViewPr varScale="1">
        <p:scale>
          <a:sx n="78" d="100"/>
          <a:sy n="78" d="100"/>
        </p:scale>
        <p:origin x="115"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2020/2/25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1017872"/>
          </a:xfrm>
        </p:spPr>
        <p:txBody>
          <a:bodyPr>
            <a:noAutofit/>
          </a:bodyPr>
          <a:lstStyle/>
          <a:p>
            <a:r>
              <a:rPr lang="ja-JP" altLang="en-US" sz="3100" dirty="0">
                <a:sym typeface="Wingdings" panose="05000000000000000000" pitchFamily="2" charset="2"/>
              </a:rPr>
              <a:t>販売名：テトラミド錠１０</a:t>
            </a:r>
            <a:r>
              <a:rPr lang="en-US" altLang="ja-JP" sz="3100" dirty="0">
                <a:sym typeface="Wingdings" panose="05000000000000000000" pitchFamily="2" charset="2"/>
              </a:rPr>
              <a:t>mg </a:t>
            </a:r>
            <a:r>
              <a:rPr lang="ja-JP" altLang="en-US" sz="3100" dirty="0">
                <a:sym typeface="Wingdings" panose="05000000000000000000" pitchFamily="2" charset="2"/>
              </a:rPr>
              <a:t>　　　　　</a:t>
            </a:r>
            <a:r>
              <a:rPr lang="ja-JP" altLang="en-US" sz="3100" dirty="0">
                <a:solidFill>
                  <a:srgbClr val="C00000"/>
                </a:solidFill>
                <a:sym typeface="Wingdings" panose="05000000000000000000" pitchFamily="2" charset="2"/>
              </a:rPr>
              <a:t>製品回収</a:t>
            </a:r>
            <a:endParaRPr kumimoji="1" lang="ja-JP" altLang="en-US" sz="3100" dirty="0">
              <a:solidFill>
                <a:srgbClr val="C00000"/>
              </a:solidFill>
            </a:endParaRPr>
          </a:p>
        </p:txBody>
      </p:sp>
      <p:sp>
        <p:nvSpPr>
          <p:cNvPr id="3" name="コンテンツ プレースホルダー 2"/>
          <p:cNvSpPr>
            <a:spLocks noGrp="1"/>
          </p:cNvSpPr>
          <p:nvPr>
            <p:ph idx="1"/>
          </p:nvPr>
        </p:nvSpPr>
        <p:spPr>
          <a:xfrm>
            <a:off x="0" y="1402773"/>
            <a:ext cx="12192000" cy="5455229"/>
          </a:xfrm>
        </p:spPr>
        <p:txBody>
          <a:bodyPr>
            <a:noAutofit/>
          </a:bodyPr>
          <a:lstStyle/>
          <a:p>
            <a:pPr marL="0" indent="0">
              <a:buNone/>
            </a:pPr>
            <a:r>
              <a:rPr lang="ja-JP" altLang="en-US" sz="2400" dirty="0">
                <a:solidFill>
                  <a:schemeClr val="accent5">
                    <a:lumMod val="75000"/>
                  </a:schemeClr>
                </a:solidFill>
              </a:rPr>
              <a:t>対象ロット　　数量及　　　　　　　　　　　　　　出荷時期</a:t>
            </a:r>
            <a:endParaRPr lang="en-US" altLang="ja-JP" sz="2400" dirty="0">
              <a:solidFill>
                <a:schemeClr val="accent5">
                  <a:lumMod val="75000"/>
                </a:schemeClr>
              </a:solidFill>
            </a:endParaRPr>
          </a:p>
          <a:p>
            <a:pPr marL="0" indent="0">
              <a:buNone/>
            </a:pPr>
            <a:r>
              <a:rPr lang="ja-JP" altLang="en-US" sz="2400" dirty="0"/>
              <a:t>約１００　　　約</a:t>
            </a:r>
            <a:r>
              <a:rPr lang="en-US" altLang="ja-JP" sz="2400" dirty="0"/>
              <a:t>200</a:t>
            </a:r>
            <a:r>
              <a:rPr lang="ja-JP" altLang="en-US" sz="2400" dirty="0"/>
              <a:t>万本　　　　　　</a:t>
            </a:r>
            <a:r>
              <a:rPr lang="en-US" altLang="ja-JP" sz="2400" dirty="0"/>
              <a:t>2015</a:t>
            </a:r>
            <a:r>
              <a:rPr lang="ja-JP" altLang="en-US" sz="2400" dirty="0"/>
              <a:t>年</a:t>
            </a:r>
            <a:r>
              <a:rPr lang="en-US" altLang="ja-JP" sz="2400" dirty="0"/>
              <a:t>6</a:t>
            </a:r>
            <a:r>
              <a:rPr lang="ja-JP" altLang="en-US" sz="2400" dirty="0"/>
              <a:t>月</a:t>
            </a:r>
            <a:r>
              <a:rPr lang="en-US" altLang="ja-JP" sz="2400" dirty="0"/>
              <a:t>24</a:t>
            </a:r>
            <a:r>
              <a:rPr lang="ja-JP" altLang="en-US" sz="2400" dirty="0"/>
              <a:t>日～</a:t>
            </a:r>
            <a:r>
              <a:rPr lang="en-US" altLang="ja-JP" sz="2400" dirty="0"/>
              <a:t>2019</a:t>
            </a:r>
            <a:r>
              <a:rPr lang="ja-JP" altLang="en-US" sz="2400" dirty="0"/>
              <a:t>年</a:t>
            </a:r>
            <a:r>
              <a:rPr lang="en-US" altLang="ja-JP" sz="2400" dirty="0"/>
              <a:t>12</a:t>
            </a:r>
            <a:r>
              <a:rPr lang="ja-JP" altLang="en-US" sz="2400" dirty="0"/>
              <a:t>月</a:t>
            </a:r>
            <a:r>
              <a:rPr lang="en-US" altLang="ja-JP" sz="2400" dirty="0"/>
              <a:t>25</a:t>
            </a:r>
            <a:r>
              <a:rPr lang="ja-JP" altLang="en-US" sz="2400" dirty="0"/>
              <a:t>日</a:t>
            </a:r>
            <a:endParaRPr lang="en-US" altLang="ja-JP" sz="2400" dirty="0"/>
          </a:p>
          <a:p>
            <a:pPr marL="0" indent="0">
              <a:buNone/>
            </a:pPr>
            <a:r>
              <a:rPr lang="ja-JP" altLang="en-US" dirty="0">
                <a:solidFill>
                  <a:schemeClr val="accent5">
                    <a:lumMod val="75000"/>
                  </a:schemeClr>
                </a:solidFill>
              </a:rPr>
              <a:t>回収理由　</a:t>
            </a:r>
            <a:r>
              <a:rPr lang="en-US" altLang="ja-JP" dirty="0"/>
              <a:t>2020/2/17</a:t>
            </a:r>
          </a:p>
          <a:p>
            <a:pPr marL="0" indent="0">
              <a:buNone/>
            </a:pPr>
            <a:r>
              <a:rPr lang="ja-JP" altLang="en-US" sz="2400" dirty="0"/>
              <a:t>安定性モニタリングにおいて、</a:t>
            </a:r>
            <a:r>
              <a:rPr lang="en-US" altLang="ja-JP" sz="2400" dirty="0"/>
              <a:t>2</a:t>
            </a:r>
            <a:r>
              <a:rPr lang="ja-JP" altLang="en-US" sz="2400" dirty="0"/>
              <a:t>つの製造番号の製品の溶出性試験結果が承認規格に適合せず、他の製造番号の製品についても溶出性の試験結果が承認規格に適合しない可能性を完全には否定できないことから、使用期限内の製品を全て回収することとしました。</a:t>
            </a:r>
            <a:endParaRPr lang="en-US" altLang="ja-JP" sz="2400" dirty="0"/>
          </a:p>
          <a:p>
            <a:pPr marL="0" indent="0">
              <a:buNone/>
            </a:pPr>
            <a:r>
              <a:rPr lang="ja-JP" altLang="en-US" dirty="0">
                <a:solidFill>
                  <a:srgbClr val="C00000"/>
                </a:solidFill>
              </a:rPr>
              <a:t>⇒</a:t>
            </a:r>
            <a:endParaRPr lang="en-US" altLang="ja-JP" dirty="0">
              <a:solidFill>
                <a:srgbClr val="C00000"/>
              </a:solidFill>
            </a:endParaRPr>
          </a:p>
          <a:p>
            <a:pPr marL="0" indent="0">
              <a:buNone/>
            </a:pPr>
            <a:r>
              <a:rPr lang="en-US" altLang="ja-JP" dirty="0">
                <a:solidFill>
                  <a:srgbClr val="C00000"/>
                </a:solidFill>
              </a:rPr>
              <a:t>2020</a:t>
            </a:r>
            <a:r>
              <a:rPr lang="ja-JP" altLang="en-US" dirty="0">
                <a:solidFill>
                  <a:srgbClr val="C00000"/>
                </a:solidFill>
              </a:rPr>
              <a:t>年</a:t>
            </a:r>
            <a:r>
              <a:rPr lang="en-US" altLang="ja-JP" dirty="0">
                <a:solidFill>
                  <a:srgbClr val="C00000"/>
                </a:solidFill>
              </a:rPr>
              <a:t>1</a:t>
            </a:r>
            <a:r>
              <a:rPr lang="ja-JP" altLang="en-US" dirty="0">
                <a:solidFill>
                  <a:srgbClr val="C00000"/>
                </a:solidFill>
              </a:rPr>
              <a:t>月に不適切なデータの取扱いで製品回収をしています。</a:t>
            </a:r>
            <a:endParaRPr lang="en-US" altLang="ja-JP" dirty="0">
              <a:solidFill>
                <a:srgbClr val="C00000"/>
              </a:solidFill>
            </a:endParaRPr>
          </a:p>
          <a:p>
            <a:pPr marL="0" indent="0">
              <a:buNone/>
            </a:pPr>
            <a:r>
              <a:rPr lang="ja-JP" altLang="en-US" dirty="0">
                <a:solidFill>
                  <a:srgbClr val="C00000"/>
                </a:solidFill>
              </a:rPr>
              <a:t>ところが今度は溶出試験が経年で不適合です。</a:t>
            </a:r>
            <a:endParaRPr lang="en-US" altLang="ja-JP" dirty="0">
              <a:solidFill>
                <a:srgbClr val="C00000"/>
              </a:solidFill>
            </a:endParaRPr>
          </a:p>
          <a:p>
            <a:pPr marL="0" indent="0">
              <a:buNone/>
            </a:pPr>
            <a:r>
              <a:rPr lang="ja-JP" altLang="en-US" dirty="0">
                <a:solidFill>
                  <a:srgbClr val="C00000"/>
                </a:solidFill>
              </a:rPr>
              <a:t>前の回収記事が消えているのですが・・・。</a:t>
            </a:r>
            <a:endParaRPr lang="en-US" altLang="ja-JP" dirty="0">
              <a:solidFill>
                <a:srgbClr val="C00000"/>
              </a:solidFill>
            </a:endParaRPr>
          </a:p>
          <a:p>
            <a:pPr marL="0" indent="0">
              <a:buNone/>
            </a:pPr>
            <a:r>
              <a:rPr lang="ja-JP" altLang="en-US">
                <a:solidFill>
                  <a:srgbClr val="C00000"/>
                </a:solidFill>
              </a:rPr>
              <a:t>それとも勘違いかな？</a:t>
            </a:r>
            <a:endParaRPr lang="en-US" altLang="ja-JP" dirty="0">
              <a:solidFill>
                <a:srgbClr val="C00000"/>
              </a:solidFill>
            </a:endParaRPr>
          </a:p>
          <a:p>
            <a:pPr marL="0" indent="0">
              <a:buNone/>
            </a:pP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2683</TotalTime>
  <Words>144</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販売名：テトラミド錠１０mg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245</cp:revision>
  <dcterms:created xsi:type="dcterms:W3CDTF">2015-03-05T03:29:01Z</dcterms:created>
  <dcterms:modified xsi:type="dcterms:W3CDTF">2020-02-25T00:06:02Z</dcterms:modified>
</cp:coreProperties>
</file>