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3" autoAdjust="0"/>
    <p:restoredTop sz="94660"/>
  </p:normalViewPr>
  <p:slideViewPr>
    <p:cSldViewPr snapToGrid="0">
      <p:cViewPr varScale="1">
        <p:scale>
          <a:sx n="67" d="100"/>
          <a:sy n="67" d="100"/>
        </p:scale>
        <p:origin x="96" y="6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594360"/>
          </a:xfrm>
        </p:spPr>
        <p:txBody>
          <a:bodyPr>
            <a:noAutofit/>
          </a:bodyPr>
          <a:lstStyle/>
          <a:p>
            <a:r>
              <a:rPr lang="ja-JP" altLang="en-US" sz="3200" dirty="0">
                <a:sym typeface="Wingdings" panose="05000000000000000000" pitchFamily="2" charset="2"/>
              </a:rPr>
              <a:t>交叉汚染によってラモトリギン錠自主回収　米国</a:t>
            </a:r>
            <a:r>
              <a:rPr lang="en-US" altLang="ja-JP" sz="2200" dirty="0">
                <a:sym typeface="Wingdings" panose="05000000000000000000" pitchFamily="2" charset="2"/>
              </a:rPr>
              <a:t>https://ptj.jiho.jp/article/138772</a:t>
            </a:r>
            <a:endParaRPr kumimoji="1" lang="ja-JP" altLang="en-US" sz="2200" dirty="0">
              <a:solidFill>
                <a:srgbClr val="C00000"/>
              </a:solidFill>
            </a:endParaRPr>
          </a:p>
        </p:txBody>
      </p:sp>
      <p:sp>
        <p:nvSpPr>
          <p:cNvPr id="3" name="コンテンツ プレースホルダー 2"/>
          <p:cNvSpPr>
            <a:spLocks noGrp="1"/>
          </p:cNvSpPr>
          <p:nvPr>
            <p:ph idx="1"/>
          </p:nvPr>
        </p:nvSpPr>
        <p:spPr>
          <a:xfrm>
            <a:off x="0" y="594360"/>
            <a:ext cx="12192000" cy="6263643"/>
          </a:xfrm>
        </p:spPr>
        <p:txBody>
          <a:bodyPr>
            <a:noAutofit/>
          </a:bodyPr>
          <a:lstStyle/>
          <a:p>
            <a:pPr marL="0" indent="0">
              <a:buNone/>
            </a:pPr>
            <a:r>
              <a:rPr lang="ja-JP" altLang="en-US" sz="2200" dirty="0">
                <a:solidFill>
                  <a:schemeClr val="accent5">
                    <a:lumMod val="75000"/>
                  </a:schemeClr>
                </a:solidFill>
              </a:rPr>
              <a:t>米国</a:t>
            </a:r>
            <a:r>
              <a:rPr lang="en-US" altLang="ja-JP" sz="2200" dirty="0">
                <a:solidFill>
                  <a:schemeClr val="accent5">
                    <a:lumMod val="75000"/>
                  </a:schemeClr>
                </a:solidFill>
              </a:rPr>
              <a:t>FDA</a:t>
            </a:r>
            <a:r>
              <a:rPr lang="ja-JP" altLang="en-US" sz="2200" dirty="0">
                <a:solidFill>
                  <a:schemeClr val="accent5">
                    <a:lumMod val="75000"/>
                  </a:schemeClr>
                </a:solidFill>
              </a:rPr>
              <a:t>は</a:t>
            </a:r>
            <a:r>
              <a:rPr lang="en-US" altLang="ja-JP" sz="2200" dirty="0">
                <a:solidFill>
                  <a:schemeClr val="accent5">
                    <a:lumMod val="75000"/>
                  </a:schemeClr>
                </a:solidFill>
              </a:rPr>
              <a:t>2020</a:t>
            </a:r>
            <a:r>
              <a:rPr lang="ja-JP" altLang="en-US" sz="2200" dirty="0">
                <a:solidFill>
                  <a:schemeClr val="accent5">
                    <a:lumMod val="75000"/>
                  </a:schemeClr>
                </a:solidFill>
              </a:rPr>
              <a:t>年</a:t>
            </a:r>
            <a:r>
              <a:rPr lang="en-US" altLang="ja-JP" sz="2200" dirty="0">
                <a:solidFill>
                  <a:schemeClr val="accent5">
                    <a:lumMod val="75000"/>
                  </a:schemeClr>
                </a:solidFill>
              </a:rPr>
              <a:t>1</a:t>
            </a:r>
            <a:r>
              <a:rPr lang="ja-JP" altLang="en-US" sz="2200" dirty="0">
                <a:solidFill>
                  <a:schemeClr val="accent5">
                    <a:lumMod val="75000"/>
                  </a:schemeClr>
                </a:solidFill>
              </a:rPr>
              <a:t>月</a:t>
            </a:r>
            <a:r>
              <a:rPr lang="en-US" altLang="ja-JP" sz="2200" dirty="0">
                <a:solidFill>
                  <a:schemeClr val="accent5">
                    <a:lumMod val="75000"/>
                  </a:schemeClr>
                </a:solidFill>
              </a:rPr>
              <a:t>10</a:t>
            </a:r>
            <a:r>
              <a:rPr lang="ja-JP" altLang="en-US" sz="2200" dirty="0">
                <a:solidFill>
                  <a:schemeClr val="accent5">
                    <a:lumMod val="75000"/>
                  </a:schemeClr>
                </a:solidFill>
              </a:rPr>
              <a:t>日、</a:t>
            </a:r>
            <a:r>
              <a:rPr lang="en-US" altLang="ja-JP" sz="2200" dirty="0">
                <a:solidFill>
                  <a:schemeClr val="accent5">
                    <a:lumMod val="75000"/>
                  </a:schemeClr>
                </a:solidFill>
              </a:rPr>
              <a:t>Taro Pharmaceuticals</a:t>
            </a:r>
            <a:r>
              <a:rPr lang="ja-JP" altLang="en-US" sz="2200" dirty="0">
                <a:solidFill>
                  <a:schemeClr val="accent5">
                    <a:lumMod val="75000"/>
                  </a:schemeClr>
                </a:solidFill>
              </a:rPr>
              <a:t>社がラモトリギン錠</a:t>
            </a:r>
            <a:r>
              <a:rPr lang="en-US" altLang="ja-JP" sz="2200" dirty="0">
                <a:solidFill>
                  <a:schemeClr val="accent5">
                    <a:lumMod val="75000"/>
                  </a:schemeClr>
                </a:solidFill>
              </a:rPr>
              <a:t>100mg</a:t>
            </a:r>
            <a:r>
              <a:rPr lang="ja-JP" altLang="en-US" sz="2200" dirty="0">
                <a:solidFill>
                  <a:schemeClr val="accent5">
                    <a:lumMod val="75000"/>
                  </a:schemeClr>
                </a:solidFill>
              </a:rPr>
              <a:t>一ロットの自主回収を行っていることを発表した。当該ロットのラモトリギン錠ロットは、同一施設で別の製品を製造するために使用した少量の別の原薬（エナラプリルマレイン酸塩）で交叉汚染されていることが判明した。</a:t>
            </a:r>
          </a:p>
          <a:p>
            <a:pPr marL="0" indent="0">
              <a:buNone/>
            </a:pPr>
            <a:r>
              <a:rPr lang="ja-JP" altLang="en-US" sz="2200" dirty="0">
                <a:solidFill>
                  <a:schemeClr val="accent5">
                    <a:lumMod val="75000"/>
                  </a:schemeClr>
                </a:solidFill>
              </a:rPr>
              <a:t>　エナラプリルマレイン酸塩は、高血圧症及びうっ血性心不全を効能・効果とする原薬である。エナラプリルマレイン酸塩への慢性曝露により、特に小児または妊婦の場合、使用者に影響を及ぼす可能性がある。また、エナラプリルマレイン酸塩は、発育中の胎児における先天異常のリスクと関連している。したがって、当該ロットのラモトリギン</a:t>
            </a:r>
            <a:r>
              <a:rPr lang="en-US" altLang="ja-JP" sz="2200" dirty="0">
                <a:solidFill>
                  <a:schemeClr val="accent5">
                    <a:lumMod val="75000"/>
                  </a:schemeClr>
                </a:solidFill>
              </a:rPr>
              <a:t>100mg</a:t>
            </a:r>
            <a:r>
              <a:rPr lang="ja-JP" altLang="en-US" sz="2200" dirty="0">
                <a:solidFill>
                  <a:schemeClr val="accent5">
                    <a:lumMod val="75000"/>
                  </a:schemeClr>
                </a:solidFill>
              </a:rPr>
              <a:t>錠の長期継続投与に関連するリスクがある。</a:t>
            </a:r>
          </a:p>
          <a:p>
            <a:pPr marL="0" indent="0">
              <a:buNone/>
            </a:pPr>
            <a:r>
              <a:rPr lang="ja-JP" altLang="en-US" sz="2200" dirty="0">
                <a:solidFill>
                  <a:schemeClr val="accent5">
                    <a:lumMod val="75000"/>
                  </a:schemeClr>
                </a:solidFill>
              </a:rPr>
              <a:t>　</a:t>
            </a:r>
            <a:r>
              <a:rPr lang="en-US" altLang="ja-JP" sz="2200" dirty="0">
                <a:solidFill>
                  <a:schemeClr val="accent5">
                    <a:lumMod val="75000"/>
                  </a:schemeClr>
                </a:solidFill>
              </a:rPr>
              <a:t>Taro Pharmaceuticals</a:t>
            </a:r>
            <a:r>
              <a:rPr lang="ja-JP" altLang="en-US" sz="2200" dirty="0">
                <a:solidFill>
                  <a:schemeClr val="accent5">
                    <a:lumMod val="75000"/>
                  </a:schemeClr>
                </a:solidFill>
              </a:rPr>
              <a:t>社は、発表時点で本製品のエナラプリルへの混入に関連する製品苦情や有害事象、または本リコールに特に関連する苦情や有害事象を受けていない。</a:t>
            </a:r>
          </a:p>
          <a:p>
            <a:pPr marL="0" indent="0">
              <a:buNone/>
            </a:pPr>
            <a:r>
              <a:rPr lang="ja-JP" altLang="en-US" sz="2000" dirty="0">
                <a:solidFill>
                  <a:schemeClr val="accent5">
                    <a:lumMod val="75000"/>
                  </a:schemeClr>
                </a:solidFill>
              </a:rPr>
              <a:t>参照：</a:t>
            </a:r>
            <a:r>
              <a:rPr lang="en-US" altLang="ja-JP" sz="2000" dirty="0">
                <a:solidFill>
                  <a:schemeClr val="accent5">
                    <a:lumMod val="75000"/>
                  </a:schemeClr>
                </a:solidFill>
              </a:rPr>
              <a:t>Taro Pharmaceuticals U.S.A., Inc. Issues Voluntary Nationwide Recall of Lamotrigine Tablets USP, 100 mg, 100 Count Bottles</a:t>
            </a:r>
          </a:p>
          <a:p>
            <a:pPr marL="0" indent="0">
              <a:buNone/>
            </a:pPr>
            <a:r>
              <a:rPr lang="en-US" altLang="ja-JP" sz="2000" dirty="0">
                <a:solidFill>
                  <a:schemeClr val="accent5">
                    <a:lumMod val="75000"/>
                  </a:schemeClr>
                </a:solidFill>
              </a:rPr>
              <a:t>Taro Pharmaceuticals U.S.A., Inc. (“Taro” or the “Company”) is voluntarily recalling one (1) lot of Lamotrigine 100 mg Tablets, Lot # 331771 (expiration date June 2021) in 100 count bottles, NDC 51672-4131-1 to the consumer level. This single lot of Lamotrigine 100 mg Tablets Lot #331771 (expiration date June 2021) was found to have been cross-contaminated with a small amount of another drug substance (Enalapril Maleate) used to manufacture another product at the same facility.</a:t>
            </a:r>
          </a:p>
          <a:p>
            <a:pPr marL="0" indent="0">
              <a:buNone/>
            </a:pPr>
            <a:r>
              <a:rPr lang="ja-JP" altLang="en-US" dirty="0">
                <a:solidFill>
                  <a:srgbClr val="C00000"/>
                </a:solidFill>
              </a:rPr>
              <a:t>⇒原薬に別の原薬がコンタミしていたとのこと。</a:t>
            </a:r>
            <a:endParaRPr lang="en-US" altLang="ja-JP" dirty="0">
              <a:solidFill>
                <a:srgbClr val="C00000"/>
              </a:solidFill>
            </a:endParaRPr>
          </a:p>
          <a:p>
            <a:pPr marL="0" indent="0">
              <a:buNone/>
            </a:pPr>
            <a:r>
              <a:rPr lang="ja-JP" altLang="en-US" dirty="0">
                <a:solidFill>
                  <a:srgbClr val="C00000"/>
                </a:solidFill>
              </a:rPr>
              <a:t>洗浄バリデーションの不備でしょう</a:t>
            </a:r>
            <a:r>
              <a:rPr lang="ja-JP" altLang="en-US">
                <a:solidFill>
                  <a:srgbClr val="C00000"/>
                </a:solidFill>
              </a:rPr>
              <a:t>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2672</TotalTime>
  <Words>362</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交叉汚染によってラモトリギン錠自主回収　米国https://ptj.jiho.jp/article/138772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243</cp:revision>
  <dcterms:created xsi:type="dcterms:W3CDTF">2015-03-05T03:29:01Z</dcterms:created>
  <dcterms:modified xsi:type="dcterms:W3CDTF">2020-01-22T00:00:53Z</dcterms:modified>
</cp:coreProperties>
</file>