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3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" y="5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25128"/>
            <a:ext cx="12192000" cy="1017872"/>
          </a:xfrm>
        </p:spPr>
        <p:txBody>
          <a:bodyPr>
            <a:noAutofit/>
          </a:bodyPr>
          <a:lstStyle/>
          <a:p>
            <a:r>
              <a:rPr lang="ja-JP" altLang="en-US" sz="3100" dirty="0">
                <a:sym typeface="Wingdings" panose="05000000000000000000" pitchFamily="2" charset="2"/>
              </a:rPr>
              <a:t>販売名： </a:t>
            </a:r>
            <a:r>
              <a:rPr lang="en-US" altLang="ja-JP" sz="3100" dirty="0">
                <a:sym typeface="Wingdings" panose="05000000000000000000" pitchFamily="2" charset="2"/>
              </a:rPr>
              <a:t>(1)</a:t>
            </a:r>
            <a:r>
              <a:rPr lang="ja-JP" altLang="en-US" sz="3100" dirty="0">
                <a:sym typeface="Wingdings" panose="05000000000000000000" pitchFamily="2" charset="2"/>
              </a:rPr>
              <a:t>アリナミン７　　　 　　</a:t>
            </a:r>
            <a:r>
              <a:rPr lang="en-US" altLang="ja-JP" sz="3100" dirty="0">
                <a:sym typeface="Wingdings" panose="05000000000000000000" pitchFamily="2" charset="2"/>
              </a:rPr>
              <a:t>(2)</a:t>
            </a:r>
            <a:r>
              <a:rPr lang="ja-JP" altLang="en-US" sz="3100" dirty="0">
                <a:sym typeface="Wingdings" panose="05000000000000000000" pitchFamily="2" charset="2"/>
              </a:rPr>
              <a:t>アリナミンゼロ７</a:t>
            </a:r>
            <a:br>
              <a:rPr lang="ja-JP" altLang="en-US" sz="3100" dirty="0">
                <a:sym typeface="Wingdings" panose="05000000000000000000" pitchFamily="2" charset="2"/>
              </a:rPr>
            </a:br>
            <a:r>
              <a:rPr lang="ja-JP" altLang="en-US" sz="3100" dirty="0">
                <a:sym typeface="Wingdings" panose="05000000000000000000" pitchFamily="2" charset="2"/>
              </a:rPr>
              <a:t>　　　　　　 </a:t>
            </a:r>
            <a:r>
              <a:rPr lang="en-US" altLang="ja-JP" sz="3100" dirty="0">
                <a:sym typeface="Wingdings" panose="05000000000000000000" pitchFamily="2" charset="2"/>
              </a:rPr>
              <a:t>(3)</a:t>
            </a:r>
            <a:r>
              <a:rPr lang="ja-JP" altLang="en-US" sz="3100" dirty="0">
                <a:sym typeface="Wingdings" panose="05000000000000000000" pitchFamily="2" charset="2"/>
              </a:rPr>
              <a:t>アリナミンＲオフ　　 </a:t>
            </a:r>
            <a:r>
              <a:rPr lang="en-US" altLang="ja-JP" sz="3100" dirty="0">
                <a:sym typeface="Wingdings" panose="05000000000000000000" pitchFamily="2" charset="2"/>
              </a:rPr>
              <a:t>(4)</a:t>
            </a:r>
            <a:r>
              <a:rPr lang="ja-JP" altLang="en-US" sz="3100" dirty="0">
                <a:sym typeface="Wingdings" panose="05000000000000000000" pitchFamily="2" charset="2"/>
              </a:rPr>
              <a:t>アリナミンＲ　　　　　</a:t>
            </a:r>
            <a:r>
              <a:rPr lang="ja-JP" altLang="en-US" sz="31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31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402773"/>
            <a:ext cx="12192000" cy="54552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>
                <a:solidFill>
                  <a:schemeClr val="accent5">
                    <a:lumMod val="75000"/>
                  </a:schemeClr>
                </a:solidFill>
              </a:rPr>
              <a:t>対象ロット　　数量及　　　　　　　　　　　　　　出荷時期</a:t>
            </a:r>
            <a:endParaRPr lang="en-US" altLang="ja-JP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dirty="0"/>
              <a:t>約</a:t>
            </a:r>
            <a:r>
              <a:rPr lang="ja-JP" altLang="en-US" sz="2400"/>
              <a:t>１２０　　　約</a:t>
            </a:r>
            <a:r>
              <a:rPr lang="en-US" altLang="ja-JP" sz="2400" dirty="0"/>
              <a:t>100</a:t>
            </a:r>
            <a:r>
              <a:rPr lang="ja-JP" altLang="en-US" sz="2400" dirty="0"/>
              <a:t>万本　　　　　　</a:t>
            </a:r>
            <a:r>
              <a:rPr lang="en-US" altLang="ja-JP" sz="2400" dirty="0"/>
              <a:t>2017</a:t>
            </a:r>
            <a:r>
              <a:rPr lang="ja-JP" altLang="en-US" sz="2400" dirty="0"/>
              <a:t>年４月～</a:t>
            </a:r>
            <a:r>
              <a:rPr lang="en-US" altLang="ja-JP" sz="2400" dirty="0"/>
              <a:t>2018</a:t>
            </a:r>
            <a:r>
              <a:rPr lang="ja-JP" altLang="en-US" sz="2400" dirty="0"/>
              <a:t>年</a:t>
            </a:r>
            <a:r>
              <a:rPr lang="en-US" altLang="ja-JP" sz="2400" dirty="0"/>
              <a:t>10</a:t>
            </a:r>
            <a:r>
              <a:rPr lang="ja-JP" altLang="en-US" sz="2400" dirty="0"/>
              <a:t>月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/>
              <a:t>2020/</a:t>
            </a:r>
            <a:r>
              <a:rPr lang="ja-JP" altLang="en-US" dirty="0"/>
              <a:t>１</a:t>
            </a:r>
            <a:r>
              <a:rPr lang="en-US" altLang="ja-JP" dirty="0"/>
              <a:t>/16</a:t>
            </a:r>
          </a:p>
          <a:p>
            <a:pPr marL="0" indent="0">
              <a:buNone/>
            </a:pPr>
            <a:r>
              <a:rPr lang="ja-JP" altLang="en-US" sz="2400" dirty="0"/>
              <a:t>フルスルチアミン塩酸塩の出荷時定量試験で、製造所における不適切なデータの取扱いによって、承認規格逸脱の可能性を否定できない ロットが判明したため、自主回収することとしました。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⇒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不適切なデータの取扱いとはどのようなことでしょうか？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逸脱の可能性を否定できないとはデータ不足で否定できなかったのでしょうか？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医薬品品質向上のためにもぜひ、監麻課は理由を明確にして欲しいものです。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ja-JP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2659</TotalTime>
  <Words>151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 (1)アリナミン７　　　 　　(2)アリナミンゼロ７ 　　　　　　 (3)アリナミンＲオフ　　 (4)アリナミンＲ　　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241</cp:revision>
  <dcterms:created xsi:type="dcterms:W3CDTF">2015-03-05T03:29:01Z</dcterms:created>
  <dcterms:modified xsi:type="dcterms:W3CDTF">2020-01-16T11:56:53Z</dcterms:modified>
</cp:coreProperties>
</file>