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43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2019/12/20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ptj.jiho.jp/article/134026(&#20182;&#12398;&#35069;&#21697;&#12391;&#12418;&#12460;&#12521;&#12473;&#30064;&#29289;&#12391;&#22238;&#21454;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125128"/>
            <a:ext cx="12192000" cy="908542"/>
          </a:xfrm>
        </p:spPr>
        <p:txBody>
          <a:bodyPr>
            <a:noAutofit/>
          </a:bodyPr>
          <a:lstStyle/>
          <a:p>
            <a:r>
              <a:rPr lang="en-US" altLang="ja-JP" sz="2800" dirty="0">
                <a:sym typeface="Wingdings" panose="05000000000000000000" pitchFamily="2" charset="2"/>
              </a:rPr>
              <a:t>2019</a:t>
            </a:r>
            <a:r>
              <a:rPr lang="ja-JP" altLang="en-US" sz="2800" dirty="0">
                <a:sym typeface="Wingdings" panose="05000000000000000000" pitchFamily="2" charset="2"/>
              </a:rPr>
              <a:t>年</a:t>
            </a:r>
            <a:r>
              <a:rPr lang="en-US" altLang="ja-JP" sz="2800" dirty="0">
                <a:sym typeface="Wingdings" panose="05000000000000000000" pitchFamily="2" charset="2"/>
              </a:rPr>
              <a:t>7</a:t>
            </a:r>
            <a:r>
              <a:rPr lang="ja-JP" altLang="en-US" sz="2800" dirty="0">
                <a:sym typeface="Wingdings" panose="05000000000000000000" pitchFamily="2" charset="2"/>
              </a:rPr>
              <a:t>月</a:t>
            </a:r>
            <a:r>
              <a:rPr lang="en-US" altLang="ja-JP" sz="2800" dirty="0">
                <a:sym typeface="Wingdings" panose="05000000000000000000" pitchFamily="2" charset="2"/>
              </a:rPr>
              <a:t>2</a:t>
            </a:r>
            <a:r>
              <a:rPr lang="ja-JP" altLang="en-US" sz="2800" dirty="0">
                <a:sym typeface="Wingdings" panose="05000000000000000000" pitchFamily="2" charset="2"/>
              </a:rPr>
              <a:t>日付の</a:t>
            </a:r>
            <a:r>
              <a:rPr lang="en-US" altLang="ja-JP" sz="2800" dirty="0">
                <a:sym typeface="Wingdings" panose="05000000000000000000" pitchFamily="2" charset="2"/>
              </a:rPr>
              <a:t>FDA</a:t>
            </a:r>
            <a:r>
              <a:rPr lang="ja-JP" altLang="en-US" sz="2800" dirty="0">
                <a:sym typeface="Wingdings" panose="05000000000000000000" pitchFamily="2" charset="2"/>
              </a:rPr>
              <a:t>の発表によると、</a:t>
            </a:r>
            <a:r>
              <a:rPr lang="en-US" altLang="ja-JP" sz="2800" dirty="0">
                <a:sym typeface="Wingdings" panose="05000000000000000000" pitchFamily="2" charset="2"/>
              </a:rPr>
              <a:t>Fresenius </a:t>
            </a:r>
            <a:r>
              <a:rPr lang="en-US" altLang="ja-JP" sz="2800" dirty="0" err="1">
                <a:sym typeface="Wingdings" panose="05000000000000000000" pitchFamily="2" charset="2"/>
              </a:rPr>
              <a:t>Kabi</a:t>
            </a:r>
            <a:r>
              <a:rPr lang="ja-JP" altLang="en-US" sz="2800" dirty="0">
                <a:sym typeface="Wingdings" panose="05000000000000000000" pitchFamily="2" charset="2"/>
              </a:rPr>
              <a:t>社はガラス微粒子の混入の可能性によるフルオロウラシル注射液</a:t>
            </a:r>
            <a:r>
              <a:rPr lang="en-US" altLang="ja-JP" sz="2800" dirty="0">
                <a:sym typeface="Wingdings" panose="05000000000000000000" pitchFamily="2" charset="2"/>
              </a:rPr>
              <a:t>2</a:t>
            </a:r>
            <a:r>
              <a:rPr lang="ja-JP" altLang="en-US" sz="2800" dirty="0">
                <a:sym typeface="Wingdings" panose="05000000000000000000" pitchFamily="2" charset="2"/>
              </a:rPr>
              <a:t>ロットの自主回　</a:t>
            </a:r>
            <a:r>
              <a:rPr lang="en-US" altLang="ja-JP" sz="2000" dirty="0">
                <a:sym typeface="Wingdings" panose="05000000000000000000" pitchFamily="2" charset="2"/>
              </a:rPr>
              <a:t>https://ptj.jiho.jp/article/136124</a:t>
            </a:r>
            <a:endParaRPr kumimoji="1" lang="ja-JP" altLang="en-US" sz="20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33671"/>
            <a:ext cx="12192000" cy="58243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Products containing glass particulate should not be administered intravenously due to the potential for life-threatening consequences. Reports in the literature suggest that sequelae of thromboembolism, such as pulmonary emboli, phlebitis, granulomas, or fibrosis may occur.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To date, Fresenius </a:t>
            </a:r>
            <a:r>
              <a:rPr lang="en-US" altLang="ja-JP" sz="2400" dirty="0" err="1">
                <a:solidFill>
                  <a:schemeClr val="accent5">
                    <a:lumMod val="75000"/>
                  </a:schemeClr>
                </a:solidFill>
              </a:rPr>
              <a:t>Kabi</a:t>
            </a: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 has not received any complaints or reports of adverse events related to this recall.</a:t>
            </a:r>
          </a:p>
          <a:p>
            <a:pPr marL="0" indent="0">
              <a:buNone/>
            </a:pPr>
            <a:r>
              <a:rPr lang="en-US" altLang="ja-JP" sz="2400" dirty="0">
                <a:solidFill>
                  <a:schemeClr val="accent5">
                    <a:lumMod val="75000"/>
                  </a:schemeClr>
                </a:solidFill>
              </a:rPr>
              <a:t>The company is issuing this notification after finding glass particulate in five vials in retained sample inventory of lot 6120341 during an inspection for a quality investigation. The second lot (6120420) is included in the recall as a precautionary measure as it was produced in the same filling campaign.</a:t>
            </a:r>
            <a:endParaRPr lang="en-US" altLang="ja-JP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https://ptj.jiho.jp/article/134026(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他の製品でもガラス異物で回収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　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2019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3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月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15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日付の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FDA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の発表）</a:t>
            </a:r>
            <a:endParaRPr lang="en-US" altLang="ja-JP" sz="22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https://ptj.jiho.jp/article/131939(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他の製品でもガラス異物で回収　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2018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年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7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月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31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日付の</a:t>
            </a:r>
            <a:r>
              <a:rPr lang="en-US" altLang="ja-JP" sz="2200" dirty="0">
                <a:solidFill>
                  <a:schemeClr val="accent1">
                    <a:lumMod val="50000"/>
                  </a:schemeClr>
                </a:solidFill>
              </a:rPr>
              <a:t>FDA</a:t>
            </a:r>
            <a:r>
              <a:rPr lang="ja-JP" altLang="en-US" sz="2200" dirty="0">
                <a:solidFill>
                  <a:schemeClr val="accent1">
                    <a:lumMod val="50000"/>
                  </a:schemeClr>
                </a:solidFill>
              </a:rPr>
              <a:t>の発表）</a:t>
            </a:r>
          </a:p>
          <a:p>
            <a:pPr marL="0" indent="0">
              <a:buNone/>
            </a:pPr>
            <a:endParaRPr lang="en-US" altLang="ja-JP" dirty="0">
              <a:solidFill>
                <a:srgbClr val="C00000"/>
              </a:solidFill>
            </a:endParaRP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8861A05-AAFC-4AC1-8DD7-D1338C3EE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2307447"/>
              </p:ext>
            </p:extLst>
          </p:nvPr>
        </p:nvGraphicFramePr>
        <p:xfrm>
          <a:off x="0" y="5287617"/>
          <a:ext cx="12191998" cy="1730888"/>
        </p:xfrm>
        <a:graphic>
          <a:graphicData uri="http://schemas.openxmlformats.org/drawingml/2006/table">
            <a:tbl>
              <a:tblPr/>
              <a:tblGrid>
                <a:gridCol w="3021496">
                  <a:extLst>
                    <a:ext uri="{9D8B030D-6E8A-4147-A177-3AD203B41FA5}">
                      <a16:colId xmlns:a16="http://schemas.microsoft.com/office/drawing/2014/main" val="19875313"/>
                    </a:ext>
                  </a:extLst>
                </a:gridCol>
                <a:gridCol w="1643269">
                  <a:extLst>
                    <a:ext uri="{9D8B030D-6E8A-4147-A177-3AD203B41FA5}">
                      <a16:colId xmlns:a16="http://schemas.microsoft.com/office/drawing/2014/main" val="489385851"/>
                    </a:ext>
                  </a:extLst>
                </a:gridCol>
                <a:gridCol w="1510748">
                  <a:extLst>
                    <a:ext uri="{9D8B030D-6E8A-4147-A177-3AD203B41FA5}">
                      <a16:colId xmlns:a16="http://schemas.microsoft.com/office/drawing/2014/main" val="1418818961"/>
                    </a:ext>
                  </a:extLst>
                </a:gridCol>
                <a:gridCol w="1311965">
                  <a:extLst>
                    <a:ext uri="{9D8B030D-6E8A-4147-A177-3AD203B41FA5}">
                      <a16:colId xmlns:a16="http://schemas.microsoft.com/office/drawing/2014/main" val="2727493314"/>
                    </a:ext>
                  </a:extLst>
                </a:gridCol>
                <a:gridCol w="1603513">
                  <a:extLst>
                    <a:ext uri="{9D8B030D-6E8A-4147-A177-3AD203B41FA5}">
                      <a16:colId xmlns:a16="http://schemas.microsoft.com/office/drawing/2014/main" val="4116430787"/>
                    </a:ext>
                  </a:extLst>
                </a:gridCol>
                <a:gridCol w="1603513">
                  <a:extLst>
                    <a:ext uri="{9D8B030D-6E8A-4147-A177-3AD203B41FA5}">
                      <a16:colId xmlns:a16="http://schemas.microsoft.com/office/drawing/2014/main" val="3624547993"/>
                    </a:ext>
                  </a:extLst>
                </a:gridCol>
                <a:gridCol w="1497494">
                  <a:extLst>
                    <a:ext uri="{9D8B030D-6E8A-4147-A177-3AD203B41FA5}">
                      <a16:colId xmlns:a16="http://schemas.microsoft.com/office/drawing/2014/main" val="1672095290"/>
                    </a:ext>
                  </a:extLst>
                </a:gridCol>
              </a:tblGrid>
              <a:tr h="37983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>
                          <a:effectLst/>
                        </a:rPr>
                        <a:t>Product Name/Size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>
                          <a:effectLst/>
                        </a:rPr>
                        <a:t>NDC Number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effectLst/>
                          <a:latin typeface="&amp;quot"/>
                        </a:rPr>
                        <a:t>Product Code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dirty="0">
                          <a:effectLst/>
                          <a:latin typeface="&amp;quot"/>
                        </a:rPr>
                        <a:t>Lot Number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effectLst/>
                          <a:latin typeface="&amp;quot"/>
                        </a:rPr>
                        <a:t>Expiration Date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effectLst/>
                          <a:latin typeface="&amp;quot"/>
                        </a:rPr>
                        <a:t>First Ship Date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>
                          <a:effectLst/>
                          <a:latin typeface="&amp;quot"/>
                        </a:rPr>
                        <a:t>Last Ship Date</a:t>
                      </a:r>
                    </a:p>
                  </a:txBody>
                  <a:tcPr marL="38100" marR="38100" marT="38100" marB="38100" anchor="b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4719350"/>
                  </a:ext>
                </a:extLst>
              </a:tr>
              <a:tr h="290598">
                <a:tc rowSpan="2">
                  <a:txBody>
                    <a:bodyPr/>
                    <a:lstStyle/>
                    <a:p>
                      <a:pPr fontAlgn="t"/>
                      <a:r>
                        <a:rPr lang="en-US" sz="1800" dirty="0">
                          <a:effectLst/>
                        </a:rPr>
                        <a:t>Fluorouracil Injection,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>
                          <a:effectLst/>
                        </a:rPr>
                        <a:t>USP, 5g/100mL (50mg/mL), 100mL fill in a 100mL vial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>
                          <a:effectLst/>
                        </a:rPr>
                        <a:t>63323-117-69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>
                          <a:effectLst/>
                        </a:rPr>
                        <a:t>NP101761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6120341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>
                          <a:effectLst/>
                        </a:rPr>
                        <a:t>04-2020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>
                          <a:effectLst/>
                        </a:rPr>
                        <a:t>12/06/2018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>
                          <a:effectLst/>
                        </a:rPr>
                        <a:t>12/18/2018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433666"/>
                  </a:ext>
                </a:extLst>
              </a:tr>
              <a:tr h="100053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63323-117-61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800" dirty="0">
                          <a:effectLst/>
                          <a:latin typeface="&amp;quot"/>
                        </a:rPr>
                        <a:t>101761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6120420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04-2020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12/07/2018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altLang="ja-JP" sz="1800" dirty="0">
                          <a:effectLst/>
                        </a:rPr>
                        <a:t>02/20/2019</a:t>
                      </a:r>
                    </a:p>
                  </a:txBody>
                  <a:tcPr marL="38100" marR="38100" marT="38100" marB="38100">
                    <a:lnL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194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2665</TotalTime>
  <Words>271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&amp;quot</vt:lpstr>
      <vt:lpstr>Arial</vt:lpstr>
      <vt:lpstr>Calibri</vt:lpstr>
      <vt:lpstr>Calibri Light</vt:lpstr>
      <vt:lpstr>Office テーマ</vt:lpstr>
      <vt:lpstr>2019年7月2日付のFDAの発表によると、Fresenius Kabi社はガラス微粒子の混入の可能性によるフルオロウラシル注射液2ロットの自主回　https://ptj.jiho.jp/article/136124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脇坂 盛雄</cp:lastModifiedBy>
  <cp:revision>241</cp:revision>
  <dcterms:created xsi:type="dcterms:W3CDTF">2015-03-05T03:29:01Z</dcterms:created>
  <dcterms:modified xsi:type="dcterms:W3CDTF">2019-12-20T05:04:06Z</dcterms:modified>
</cp:coreProperties>
</file>