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3" d="100"/>
          <a:sy n="33" d="100"/>
        </p:scale>
        <p:origin x="84" y="8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2015/9/9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smtClean="0"/>
              <a:t>販売名</a:t>
            </a:r>
            <a:r>
              <a:rPr lang="ja-JP" altLang="en-US" sz="3600" dirty="0">
                <a:sym typeface="Wingdings" panose="05000000000000000000" pitchFamily="2" charset="2"/>
              </a:rPr>
              <a:t>　</a:t>
            </a:r>
            <a:r>
              <a:rPr lang="ja-JP" altLang="en-US" sz="3600" dirty="0" smtClean="0">
                <a:sym typeface="Wingdings" panose="05000000000000000000" pitchFamily="2" charset="2"/>
              </a:rPr>
              <a:t>（１）</a:t>
            </a:r>
            <a:r>
              <a:rPr lang="en-US" altLang="ja-JP" sz="3600" dirty="0" smtClean="0"/>
              <a:t>)</a:t>
            </a:r>
            <a:r>
              <a:rPr lang="ja-JP" altLang="en-US" sz="3600" dirty="0" smtClean="0"/>
              <a:t>ルルアタックＦＸ</a:t>
            </a:r>
            <a:r>
              <a:rPr lang="ja-JP" altLang="en-US" sz="3600" dirty="0" smtClean="0"/>
              <a:t>　</a:t>
            </a:r>
            <a:r>
              <a:rPr lang="ja-JP" altLang="en-US" sz="3600" dirty="0" smtClean="0"/>
              <a:t>（２）</a:t>
            </a:r>
            <a:r>
              <a:rPr lang="ja-JP" altLang="en-US" sz="3600" dirty="0" smtClean="0"/>
              <a:t>新ルル</a:t>
            </a:r>
            <a:r>
              <a:rPr lang="en-US" altLang="ja-JP" sz="3600" dirty="0"/>
              <a:t>‐</a:t>
            </a:r>
            <a:r>
              <a:rPr lang="ja-JP" altLang="en-US" sz="3600" dirty="0"/>
              <a:t>Ｋ</a:t>
            </a:r>
            <a:r>
              <a:rPr lang="ja-JP" altLang="en-US" sz="3600" dirty="0" smtClean="0"/>
              <a:t>錠　</a:t>
            </a:r>
            <a:r>
              <a:rPr lang="ja-JP" altLang="en-US" sz="3600" dirty="0" smtClean="0">
                <a:solidFill>
                  <a:srgbClr val="C00000"/>
                </a:solidFill>
              </a:rPr>
              <a:t>製品</a:t>
            </a:r>
            <a:r>
              <a:rPr lang="ja-JP" altLang="en-US" sz="3600" dirty="0" smtClean="0">
                <a:solidFill>
                  <a:srgbClr val="C00000"/>
                </a:solidFill>
              </a:rPr>
              <a:t>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endParaRPr lang="ja-JP" altLang="en-US" dirty="0"/>
          </a:p>
          <a:p>
            <a:pPr marL="0" indent="0">
              <a:buNone/>
            </a:pPr>
            <a:r>
              <a:rPr lang="ja-JP" altLang="en-US" dirty="0" smtClean="0"/>
              <a:t>対象</a:t>
            </a:r>
            <a:r>
              <a:rPr lang="ja-JP" altLang="en-US" dirty="0" smtClean="0"/>
              <a:t>ロット　</a:t>
            </a:r>
            <a:r>
              <a:rPr lang="ja-JP" altLang="en-US" dirty="0" smtClean="0">
                <a:sym typeface="Wingdings" panose="05000000000000000000" pitchFamily="2" charset="2"/>
              </a:rPr>
              <a:t>（</a:t>
            </a:r>
            <a:r>
              <a:rPr lang="ja-JP" altLang="en-US" dirty="0" smtClean="0"/>
              <a:t>１）９ロット　（２）２ロット</a:t>
            </a:r>
            <a:endParaRPr lang="en-US" altLang="ja-JP" dirty="0"/>
          </a:p>
          <a:p>
            <a:pPr marL="0" indent="0">
              <a:buNone/>
            </a:pPr>
            <a:r>
              <a:rPr lang="ja-JP" altLang="en-US" dirty="0" smtClean="0"/>
              <a:t>数量</a:t>
            </a:r>
            <a:r>
              <a:rPr lang="ja-JP" altLang="en-US" dirty="0" smtClean="0"/>
              <a:t>：　（１）２３７，７１５個　（２）４３，８２０個</a:t>
            </a:r>
            <a:endParaRPr lang="ja-JP" altLang="en-US" dirty="0"/>
          </a:p>
          <a:p>
            <a:pPr marL="0" indent="0">
              <a:buNone/>
            </a:pPr>
            <a:r>
              <a:rPr lang="ja-JP" altLang="en-US" dirty="0"/>
              <a:t>市場出荷時期</a:t>
            </a:r>
            <a:r>
              <a:rPr lang="ja-JP" altLang="en-US" dirty="0" smtClean="0"/>
              <a:t>：　</a:t>
            </a:r>
            <a:endParaRPr lang="en-US" altLang="ja-JP" dirty="0" smtClean="0"/>
          </a:p>
          <a:p>
            <a:pPr marL="0" indent="0">
              <a:buNone/>
            </a:pPr>
            <a:r>
              <a:rPr lang="ja-JP" altLang="en-US" dirty="0" smtClean="0"/>
              <a:t>（１）</a:t>
            </a:r>
            <a:r>
              <a:rPr lang="en-US" altLang="ja-JP" dirty="0" smtClean="0"/>
              <a:t>2013</a:t>
            </a:r>
            <a:r>
              <a:rPr lang="ja-JP" altLang="en-US" dirty="0" smtClean="0"/>
              <a:t>年</a:t>
            </a:r>
            <a:r>
              <a:rPr lang="en-US" altLang="ja-JP" dirty="0" smtClean="0"/>
              <a:t>8</a:t>
            </a:r>
            <a:r>
              <a:rPr lang="ja-JP" altLang="en-US" dirty="0" smtClean="0"/>
              <a:t>月</a:t>
            </a:r>
            <a:r>
              <a:rPr lang="en-US" altLang="ja-JP" dirty="0" smtClean="0"/>
              <a:t>12</a:t>
            </a:r>
            <a:r>
              <a:rPr lang="ja-JP" altLang="en-US" dirty="0" smtClean="0"/>
              <a:t>日</a:t>
            </a:r>
            <a:r>
              <a:rPr lang="ja-JP" altLang="en-US" dirty="0" smtClean="0"/>
              <a:t>～</a:t>
            </a:r>
            <a:r>
              <a:rPr lang="en-US" altLang="ja-JP" dirty="0" smtClean="0"/>
              <a:t>2014</a:t>
            </a:r>
            <a:r>
              <a:rPr lang="ja-JP" altLang="en-US" dirty="0" smtClean="0"/>
              <a:t>年</a:t>
            </a:r>
            <a:r>
              <a:rPr lang="en-US" altLang="ja-JP" dirty="0" smtClean="0"/>
              <a:t>9</a:t>
            </a:r>
            <a:r>
              <a:rPr lang="ja-JP" altLang="en-US" dirty="0" smtClean="0"/>
              <a:t>月</a:t>
            </a:r>
            <a:r>
              <a:rPr lang="en-US" altLang="ja-JP" dirty="0" smtClean="0"/>
              <a:t>19</a:t>
            </a:r>
            <a:r>
              <a:rPr lang="ja-JP" altLang="en-US" dirty="0" smtClean="0"/>
              <a:t>日</a:t>
            </a:r>
            <a:endParaRPr lang="ja-JP" altLang="en-US" dirty="0"/>
          </a:p>
          <a:p>
            <a:pPr marL="0" indent="0">
              <a:buNone/>
            </a:pPr>
            <a:r>
              <a:rPr lang="ja-JP" altLang="en-US" dirty="0" smtClean="0"/>
              <a:t>（２）</a:t>
            </a:r>
            <a:r>
              <a:rPr lang="en-US" altLang="ja-JP" dirty="0" smtClean="0"/>
              <a:t>2013</a:t>
            </a:r>
            <a:r>
              <a:rPr lang="ja-JP" altLang="en-US" dirty="0" smtClean="0"/>
              <a:t>年</a:t>
            </a:r>
            <a:r>
              <a:rPr lang="en-US" altLang="ja-JP" dirty="0" smtClean="0"/>
              <a:t>9</a:t>
            </a:r>
            <a:r>
              <a:rPr lang="ja-JP" altLang="en-US" dirty="0" smtClean="0"/>
              <a:t>月</a:t>
            </a:r>
            <a:r>
              <a:rPr lang="en-US" altLang="ja-JP" dirty="0" smtClean="0"/>
              <a:t>3</a:t>
            </a:r>
            <a:r>
              <a:rPr lang="ja-JP" altLang="en-US" dirty="0" smtClean="0"/>
              <a:t>日～</a:t>
            </a:r>
            <a:r>
              <a:rPr lang="en-US" altLang="ja-JP" dirty="0" smtClean="0"/>
              <a:t>2014</a:t>
            </a:r>
            <a:r>
              <a:rPr lang="ja-JP" altLang="en-US" dirty="0" smtClean="0"/>
              <a:t>年</a:t>
            </a:r>
            <a:r>
              <a:rPr lang="en-US" altLang="ja-JP" dirty="0" smtClean="0"/>
              <a:t>9</a:t>
            </a:r>
            <a:r>
              <a:rPr lang="ja-JP" altLang="en-US" dirty="0" smtClean="0"/>
              <a:t>月</a:t>
            </a:r>
            <a:r>
              <a:rPr lang="en-US" altLang="ja-JP" dirty="0" smtClean="0"/>
              <a:t>3</a:t>
            </a:r>
            <a:r>
              <a:rPr lang="ja-JP" altLang="en-US" dirty="0" smtClean="0"/>
              <a:t>日</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dirty="0"/>
              <a:t>販売名</a:t>
            </a:r>
            <a:r>
              <a:rPr lang="ja-JP" altLang="en-US" sz="3600" dirty="0"/>
              <a:t>：（１）</a:t>
            </a:r>
            <a:r>
              <a:rPr lang="en-US" altLang="ja-JP" sz="3600" dirty="0"/>
              <a:t>)</a:t>
            </a:r>
            <a:r>
              <a:rPr lang="ja-JP" altLang="en-US" sz="3600" dirty="0"/>
              <a:t>ルルアタックＦＸ　（２）新ルル</a:t>
            </a:r>
            <a:r>
              <a:rPr lang="en-US" altLang="ja-JP" sz="3600" dirty="0"/>
              <a:t>‐</a:t>
            </a:r>
            <a:r>
              <a:rPr lang="ja-JP" altLang="en-US" sz="3600" dirty="0"/>
              <a:t>Ｋ</a:t>
            </a:r>
            <a:r>
              <a:rPr lang="ja-JP" altLang="en-US" sz="3600" dirty="0" smtClean="0"/>
              <a:t>錠</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fontScale="925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年９月</a:t>
            </a:r>
            <a:r>
              <a:rPr lang="ja-JP" altLang="en-US" dirty="0"/>
              <a:t>９</a:t>
            </a:r>
            <a:r>
              <a:rPr lang="ja-JP" altLang="en-US" dirty="0" smtClean="0"/>
              <a:t>日</a:t>
            </a:r>
            <a:endParaRPr lang="ja-JP" altLang="en-US" dirty="0"/>
          </a:p>
          <a:p>
            <a:pPr marL="0" indent="0">
              <a:buNone/>
            </a:pPr>
            <a:r>
              <a:rPr lang="ja-JP" altLang="en-US" dirty="0"/>
              <a:t>長期安定性試験において、有効成分の一つであるデキストロメトルファン臭化水素酸塩</a:t>
            </a:r>
          </a:p>
          <a:p>
            <a:pPr marL="0" indent="0">
              <a:buNone/>
            </a:pPr>
            <a:r>
              <a:rPr lang="ja-JP" altLang="en-US" dirty="0"/>
              <a:t>水和物の含量が承認規格を下回った製品及び下限付近となり使用期限内に承認</a:t>
            </a:r>
            <a:r>
              <a:rPr lang="ja-JP" altLang="en-US" dirty="0" smtClean="0"/>
              <a:t>規格</a:t>
            </a:r>
            <a:endParaRPr lang="en-US" altLang="ja-JP" dirty="0" smtClean="0"/>
          </a:p>
          <a:p>
            <a:pPr marL="0" indent="0">
              <a:buNone/>
            </a:pPr>
            <a:r>
              <a:rPr lang="ja-JP" altLang="en-US" dirty="0" smtClean="0"/>
              <a:t>を下回る</a:t>
            </a:r>
            <a:r>
              <a:rPr lang="ja-JP" altLang="en-US" dirty="0"/>
              <a:t>可能性がある製品が確認されたことから、対象ロットを自主回収することに</a:t>
            </a:r>
            <a:r>
              <a:rPr lang="ja-JP" altLang="en-US" dirty="0" smtClean="0"/>
              <a:t>しま</a:t>
            </a:r>
            <a:endParaRPr lang="en-US" altLang="ja-JP" dirty="0" smtClean="0"/>
          </a:p>
          <a:p>
            <a:pPr marL="0" indent="0">
              <a:buNone/>
            </a:pPr>
            <a:r>
              <a:rPr lang="ja-JP" altLang="en-US" dirty="0" smtClean="0"/>
              <a:t>した。</a:t>
            </a:r>
            <a:endParaRPr lang="en-US" altLang="ja-JP" dirty="0" smtClean="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デキストロメトルファン臭化水素酸塩水和物の含量低下による有効性への影響は</a:t>
            </a:r>
            <a:r>
              <a:rPr lang="ja-JP" altLang="en-US" dirty="0" smtClean="0"/>
              <a:t>否定</a:t>
            </a:r>
            <a:endParaRPr lang="en-US" altLang="ja-JP" dirty="0" smtClean="0"/>
          </a:p>
          <a:p>
            <a:pPr marL="0" indent="0">
              <a:buNone/>
            </a:pPr>
            <a:r>
              <a:rPr lang="ja-JP" altLang="en-US" dirty="0" smtClean="0"/>
              <a:t>できません</a:t>
            </a:r>
            <a:r>
              <a:rPr lang="ja-JP" altLang="en-US" dirty="0"/>
              <a:t>が、規格に対する乖離は小さいことから、これに起因する重篤な健康被害</a:t>
            </a:r>
            <a:r>
              <a:rPr lang="ja-JP" altLang="en-US" dirty="0" smtClean="0"/>
              <a:t>が</a:t>
            </a:r>
            <a:endParaRPr lang="en-US" altLang="ja-JP" dirty="0" smtClean="0"/>
          </a:p>
          <a:p>
            <a:pPr marL="0" indent="0">
              <a:buNone/>
            </a:pPr>
            <a:r>
              <a:rPr lang="ja-JP" altLang="en-US" dirty="0" smtClean="0"/>
              <a:t>発生</a:t>
            </a:r>
            <a:r>
              <a:rPr lang="ja-JP" altLang="en-US" dirty="0"/>
              <a:t>するおそれはないと考えます。</a:t>
            </a:r>
          </a:p>
          <a:p>
            <a:pPr marL="0" indent="0">
              <a:buNone/>
            </a:pPr>
            <a:r>
              <a:rPr lang="ja-JP" altLang="en-US" dirty="0"/>
              <a:t>なお、現在までに本件に関する健康被害の報告はありません。</a:t>
            </a:r>
          </a:p>
          <a:p>
            <a:pPr marL="0" indent="0">
              <a:buNone/>
            </a:pPr>
            <a:r>
              <a:rPr lang="ja-JP" altLang="en-US" dirty="0" smtClean="0"/>
              <a:t>⇒</a:t>
            </a:r>
            <a:endParaRPr lang="en-US" altLang="ja-JP" dirty="0" smtClean="0"/>
          </a:p>
          <a:p>
            <a:pPr marL="0" indent="0">
              <a:buNone/>
            </a:pPr>
            <a:r>
              <a:rPr lang="ja-JP" altLang="en-US" sz="3400" dirty="0" smtClean="0"/>
              <a:t>加速試験と長期では異なったのでしょうか？長期も</a:t>
            </a:r>
            <a:r>
              <a:rPr lang="ja-JP" altLang="en-US" sz="3400" dirty="0" err="1" smtClean="0"/>
              <a:t>行ている</a:t>
            </a:r>
            <a:r>
              <a:rPr lang="ja-JP" altLang="en-US" sz="3400" smtClean="0"/>
              <a:t>はずですが。</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18</Words>
  <Application>Microsoft Office PowerPoint</Application>
  <PresentationFormat>ワイド画面</PresentationFormat>
  <Paragraphs>20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（１）)ルルアタックＦＸ　（２）新ルル‐Ｋ錠　製品回収</vt:lpstr>
      <vt:lpstr>販売名：（１）)ルルアタックＦＸ　（２）新ルル‐Ｋ錠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28</cp:revision>
  <dcterms:created xsi:type="dcterms:W3CDTF">2015-03-05T03:29:01Z</dcterms:created>
  <dcterms:modified xsi:type="dcterms:W3CDTF">2015-09-09T12:12:31Z</dcterms:modified>
</cp:coreProperties>
</file>