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2" d="100"/>
          <a:sy n="52" d="100"/>
        </p:scale>
        <p:origin x="67" y="101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販売名：アレベール吸入用溶解液</a:t>
            </a:r>
            <a:r>
              <a:rPr lang="en-US" altLang="ja-JP" sz="3100" dirty="0">
                <a:sym typeface="Wingdings" panose="05000000000000000000" pitchFamily="2" charset="2"/>
              </a:rPr>
              <a:t>0.125</a:t>
            </a:r>
            <a:r>
              <a:rPr lang="ja-JP" altLang="en-US" sz="3100" dirty="0">
                <a:sym typeface="Wingdings" panose="05000000000000000000" pitchFamily="2" charset="2"/>
              </a:rPr>
              <a:t>％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766916"/>
            <a:ext cx="12192000" cy="6091086"/>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en-US" altLang="ja-JP" sz="2400" dirty="0"/>
              <a:t>47</a:t>
            </a:r>
            <a:r>
              <a:rPr lang="ja-JP" altLang="en-US" sz="2400" dirty="0"/>
              <a:t>　　　　　　約５５万箱　</a:t>
            </a:r>
            <a:r>
              <a:rPr lang="en-US" altLang="ja-JP" sz="2400" dirty="0"/>
              <a:t>2014</a:t>
            </a:r>
            <a:r>
              <a:rPr lang="ja-JP" altLang="en-US" sz="2400" dirty="0"/>
              <a:t>年</a:t>
            </a:r>
            <a:r>
              <a:rPr lang="en-US" altLang="ja-JP" sz="2400" dirty="0"/>
              <a:t>11</a:t>
            </a:r>
            <a:r>
              <a:rPr lang="ja-JP" altLang="en-US" sz="2400" dirty="0"/>
              <a:t>月</a:t>
            </a:r>
            <a:r>
              <a:rPr lang="en-US" altLang="ja-JP" sz="2400" dirty="0"/>
              <a:t>21</a:t>
            </a:r>
            <a:r>
              <a:rPr lang="ja-JP" altLang="en-US" sz="2400" dirty="0"/>
              <a:t>日～</a:t>
            </a:r>
            <a:r>
              <a:rPr lang="en-US" altLang="ja-JP" sz="2400" dirty="0"/>
              <a:t>2019</a:t>
            </a:r>
            <a:r>
              <a:rPr lang="ja-JP" altLang="en-US" sz="2400" dirty="0"/>
              <a:t>年</a:t>
            </a:r>
            <a:r>
              <a:rPr lang="en-US" altLang="ja-JP" sz="2400" dirty="0"/>
              <a:t>10</a:t>
            </a:r>
            <a:r>
              <a:rPr lang="ja-JP" altLang="en-US" sz="2400" dirty="0"/>
              <a:t>月</a:t>
            </a:r>
            <a:r>
              <a:rPr lang="en-US" altLang="ja-JP" sz="2400" dirty="0"/>
              <a:t>18</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2019/10/24</a:t>
            </a:r>
          </a:p>
          <a:p>
            <a:pPr marL="0" indent="0">
              <a:buNone/>
            </a:pPr>
            <a:r>
              <a:rPr lang="ja-JP" altLang="en-US" dirty="0"/>
              <a:t>当該製品の安定性モニタリング（</a:t>
            </a:r>
            <a:r>
              <a:rPr lang="en-US" altLang="ja-JP" dirty="0"/>
              <a:t>5</a:t>
            </a:r>
            <a:r>
              <a:rPr lang="ja-JP" altLang="en-US" dirty="0"/>
              <a:t>年目）において、製剤の規格として設定しております純度試験の「ホルムアルデヒド濃度」が承認規格を逸脱していることが確認されました。使用期限内の製品の参考品についてホルムアルデヒド濃度を測定したところ、一部のロットで承認規格を逸脱したものが確認されました。以上のことから、すでに規格外となったロット及び、使用期限内に承認規格を満たさなくなると推察されるロットについて自主回収することとしました。</a:t>
            </a:r>
          </a:p>
          <a:p>
            <a:pPr marL="0" indent="0">
              <a:buNone/>
            </a:pPr>
            <a:r>
              <a:rPr lang="ja-JP" altLang="en-US" dirty="0">
                <a:solidFill>
                  <a:srgbClr val="C00000"/>
                </a:solidFill>
              </a:rPr>
              <a:t>⇒使用期限はインタビューフォームから</a:t>
            </a:r>
            <a:r>
              <a:rPr lang="en-US" altLang="ja-JP" dirty="0">
                <a:solidFill>
                  <a:srgbClr val="C00000"/>
                </a:solidFill>
              </a:rPr>
              <a:t>3</a:t>
            </a:r>
            <a:r>
              <a:rPr lang="ja-JP" altLang="en-US" dirty="0">
                <a:solidFill>
                  <a:srgbClr val="C00000"/>
                </a:solidFill>
              </a:rPr>
              <a:t>年である。なぜ</a:t>
            </a:r>
            <a:r>
              <a:rPr lang="en-US" altLang="ja-JP" dirty="0">
                <a:solidFill>
                  <a:srgbClr val="C00000"/>
                </a:solidFill>
              </a:rPr>
              <a:t>5</a:t>
            </a:r>
            <a:r>
              <a:rPr lang="ja-JP" altLang="en-US" dirty="0">
                <a:solidFill>
                  <a:srgbClr val="C00000"/>
                </a:solidFill>
              </a:rPr>
              <a:t>年目の安定性モニタリングをされたのでしょうか？　回収は</a:t>
            </a:r>
            <a:r>
              <a:rPr lang="en-US" altLang="ja-JP" dirty="0">
                <a:solidFill>
                  <a:srgbClr val="C00000"/>
                </a:solidFill>
              </a:rPr>
              <a:t>5</a:t>
            </a:r>
            <a:r>
              <a:rPr lang="ja-JP" altLang="en-US" dirty="0">
                <a:solidFill>
                  <a:srgbClr val="C00000"/>
                </a:solidFill>
              </a:rPr>
              <a:t>年分です。実際は</a:t>
            </a:r>
            <a:r>
              <a:rPr lang="en-US" altLang="ja-JP" dirty="0">
                <a:solidFill>
                  <a:srgbClr val="C00000"/>
                </a:solidFill>
              </a:rPr>
              <a:t>5</a:t>
            </a:r>
            <a:r>
              <a:rPr lang="ja-JP" altLang="en-US">
                <a:solidFill>
                  <a:srgbClr val="C00000"/>
                </a:solidFill>
              </a:rPr>
              <a:t>年を付けられているのでしょうか？</a:t>
            </a:r>
            <a:endParaRPr lang="en-US" altLang="ja-JP" dirty="0">
              <a:solidFill>
                <a:srgbClr val="C00000"/>
              </a:solidFill>
            </a:endParaRPr>
          </a:p>
          <a:p>
            <a:pPr marL="0" indent="0">
              <a:buNone/>
            </a:pPr>
            <a:r>
              <a:rPr lang="ja-JP" altLang="en-US" dirty="0">
                <a:solidFill>
                  <a:srgbClr val="C00000"/>
                </a:solidFill>
              </a:rPr>
              <a:t>使用期限内のロットの安定性モニタリングではわからなかったのでしょうか？</a:t>
            </a: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2515</TotalTime>
  <Words>190</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販売名：アレベール吸入用溶解液0.125％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225</cp:revision>
  <dcterms:created xsi:type="dcterms:W3CDTF">2015-03-05T03:29:01Z</dcterms:created>
  <dcterms:modified xsi:type="dcterms:W3CDTF">2019-12-20T01:26:24Z</dcterms:modified>
</cp:coreProperties>
</file>