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67" y="10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販売名：ナファモスタットメシル酸塩注射用５０ｍｇ「旭化成」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en-US" altLang="ja-JP" sz="2400" dirty="0"/>
              <a:t>NTB419H</a:t>
            </a:r>
            <a:r>
              <a:rPr lang="ja-JP" altLang="en-US" sz="2400" dirty="0"/>
              <a:t>　　</a:t>
            </a:r>
            <a:r>
              <a:rPr lang="en-US" altLang="ja-JP" sz="2400" dirty="0"/>
              <a:t>2,078</a:t>
            </a:r>
            <a:r>
              <a:rPr lang="ja-JP" altLang="en-US" sz="2400" dirty="0"/>
              <a:t>ケース（</a:t>
            </a:r>
            <a:r>
              <a:rPr lang="en-US" altLang="ja-JP" sz="2400" dirty="0"/>
              <a:t>10</a:t>
            </a:r>
            <a:r>
              <a:rPr lang="ja-JP" altLang="en-US" sz="2400" dirty="0"/>
              <a:t>本</a:t>
            </a:r>
            <a:r>
              <a:rPr lang="en-US" altLang="ja-JP" sz="2400" dirty="0"/>
              <a:t>/</a:t>
            </a:r>
            <a:r>
              <a:rPr lang="ja-JP" altLang="en-US" sz="2400" dirty="0"/>
              <a:t>ケース）　令和元年</a:t>
            </a:r>
            <a:r>
              <a:rPr lang="en-US" altLang="ja-JP" sz="2400" dirty="0"/>
              <a:t>7</a:t>
            </a:r>
            <a:r>
              <a:rPr lang="ja-JP" altLang="en-US" sz="2400" dirty="0"/>
              <a:t>月</a:t>
            </a:r>
            <a:r>
              <a:rPr lang="en-US" altLang="ja-JP" sz="2400" dirty="0"/>
              <a:t>1</a:t>
            </a:r>
            <a:r>
              <a:rPr lang="ja-JP" altLang="en-US" sz="2400" dirty="0"/>
              <a:t>日～令和元年</a:t>
            </a:r>
            <a:r>
              <a:rPr lang="en-US" altLang="ja-JP" sz="2400" dirty="0"/>
              <a:t>8</a:t>
            </a:r>
            <a:r>
              <a:rPr lang="ja-JP" altLang="en-US" sz="2400" dirty="0"/>
              <a:t>月</a:t>
            </a:r>
            <a:r>
              <a:rPr lang="en-US" altLang="ja-JP" sz="2400" dirty="0"/>
              <a:t>6</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2019/10/11</a:t>
            </a:r>
          </a:p>
          <a:p>
            <a:pPr marL="0" indent="0">
              <a:buNone/>
            </a:pPr>
            <a:r>
              <a:rPr lang="ja-JP" altLang="en-US" dirty="0"/>
              <a:t>ナファモスタットメシル酸塩注射用</a:t>
            </a:r>
            <a:r>
              <a:rPr lang="en-US" altLang="ja-JP" dirty="0"/>
              <a:t>50mg</a:t>
            </a:r>
            <a:r>
              <a:rPr lang="ja-JP" altLang="en-US" dirty="0"/>
              <a:t>「旭化成」を溶解後、バイアル内にガラス片</a:t>
            </a:r>
            <a:r>
              <a:rPr lang="en-US" altLang="ja-JP" dirty="0"/>
              <a:t>(</a:t>
            </a:r>
            <a:r>
              <a:rPr lang="ja-JP" altLang="en-US" dirty="0"/>
              <a:t>約</a:t>
            </a:r>
            <a:r>
              <a:rPr lang="en-US" altLang="ja-JP" dirty="0"/>
              <a:t>9mm×6mm)</a:t>
            </a:r>
            <a:r>
              <a:rPr lang="ja-JP" altLang="en-US" dirty="0"/>
              <a:t>が混入していたとの連絡を医療機関から受けました。調査の結果、製造時にバイアル破損が発生していたことが確認され、その破片が混入したものと推定されました。当該ロットの他バイアルへの混入の可能性を否定できないため、自主回収を行います。</a:t>
            </a:r>
            <a:endParaRPr lang="en-US" altLang="ja-JP" dirty="0"/>
          </a:p>
          <a:p>
            <a:pPr marL="0" indent="0">
              <a:buNone/>
            </a:pPr>
            <a:r>
              <a:rPr lang="ja-JP" altLang="en-US" dirty="0">
                <a:solidFill>
                  <a:srgbClr val="C00000"/>
                </a:solidFill>
              </a:rPr>
              <a:t>⇒アンプルやバイアル瓶のガラス片の製造時の混入防止は既に各社対策済みのはずであるが？　何が問題だったのだろうか？</a:t>
            </a:r>
            <a:endParaRPr lang="en-US" altLang="ja-JP" dirty="0">
              <a:solidFill>
                <a:srgbClr val="C00000"/>
              </a:solidFill>
            </a:endParaRPr>
          </a:p>
          <a:p>
            <a:pPr marL="0" indent="0">
              <a:buNone/>
            </a:pPr>
            <a:r>
              <a:rPr lang="ja-JP" altLang="en-US" dirty="0">
                <a:solidFill>
                  <a:srgbClr val="C00000"/>
                </a:solidFill>
              </a:rPr>
              <a:t>・ラインのカバー　・破損した場合のライン上のバイアル瓶廃棄</a:t>
            </a:r>
            <a:endParaRPr lang="en-US" altLang="ja-JP" dirty="0">
              <a:solidFill>
                <a:srgbClr val="C00000"/>
              </a:solidFill>
            </a:endParaRPr>
          </a:p>
          <a:p>
            <a:pPr marL="0" indent="0">
              <a:buNone/>
            </a:pPr>
            <a:r>
              <a:rPr lang="ja-JP" altLang="en-US" dirty="0">
                <a:solidFill>
                  <a:srgbClr val="C00000"/>
                </a:solidFill>
              </a:rPr>
              <a:t>・超音波、ジェット洗浄　など</a:t>
            </a:r>
            <a:endParaRPr lang="en-US" altLang="ja-JP" dirty="0">
              <a:solidFill>
                <a:srgbClr val="C00000"/>
              </a:solidFill>
            </a:endParaRPr>
          </a:p>
          <a:p>
            <a:pPr marL="0" indent="0">
              <a:buNone/>
            </a:pPr>
            <a:r>
              <a:rPr lang="ja-JP" altLang="en-US">
                <a:solidFill>
                  <a:srgbClr val="C00000"/>
                </a:solidFill>
              </a:rPr>
              <a:t>溶解液からのガラス片混入の可能性はなかったのでしょうか？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2483</TotalTime>
  <Words>187</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販売名：ナファモスタットメシル酸塩注射用５０ｍｇ「旭化成」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222</cp:revision>
  <dcterms:created xsi:type="dcterms:W3CDTF">2015-03-05T03:29:01Z</dcterms:created>
  <dcterms:modified xsi:type="dcterms:W3CDTF">2019-12-20T00:54:08Z</dcterms:modified>
</cp:coreProperties>
</file>