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8" d="100"/>
          <a:sy n="48" d="100"/>
        </p:scale>
        <p:origin x="77" y="10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24172"/>
          </a:xfrm>
        </p:spPr>
        <p:txBody>
          <a:bodyPr>
            <a:noAutofit/>
          </a:bodyPr>
          <a:lstStyle/>
          <a:p>
            <a:r>
              <a:rPr lang="ja-JP" altLang="en-US" sz="3100" dirty="0">
                <a:sym typeface="Wingdings" panose="05000000000000000000" pitchFamily="2" charset="2"/>
              </a:rPr>
              <a:t>販売名：バラシクロビル錠</a:t>
            </a:r>
            <a:r>
              <a:rPr lang="en-US" altLang="ja-JP" sz="3100" dirty="0">
                <a:sym typeface="Wingdings" panose="05000000000000000000" pitchFamily="2" charset="2"/>
              </a:rPr>
              <a:t>500mg</a:t>
            </a:r>
            <a:r>
              <a:rPr lang="ja-JP" altLang="en-US" sz="3100" dirty="0">
                <a:sym typeface="Wingdings" panose="05000000000000000000" pitchFamily="2" charset="2"/>
              </a:rPr>
              <a:t>「</a:t>
            </a:r>
            <a:r>
              <a:rPr lang="en-US" altLang="ja-JP" sz="3100" dirty="0">
                <a:sym typeface="Wingdings" panose="05000000000000000000" pitchFamily="2" charset="2"/>
              </a:rPr>
              <a:t>CHM</a:t>
            </a:r>
            <a:r>
              <a:rPr lang="ja-JP" altLang="en-US" sz="3100" dirty="0">
                <a:sym typeface="Wingdings" panose="05000000000000000000" pitchFamily="2" charset="2"/>
              </a:rPr>
              <a:t>」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863600"/>
            <a:ext cx="12192000" cy="5994402"/>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en-US" altLang="ja-JP" sz="2400" dirty="0"/>
              <a:t>7Z02</a:t>
            </a:r>
            <a:r>
              <a:rPr lang="ja-JP" altLang="en-US" sz="2400" dirty="0"/>
              <a:t>　　　　　 </a:t>
            </a:r>
            <a:r>
              <a:rPr lang="en-US" altLang="ja-JP" sz="2400" dirty="0"/>
              <a:t>1429 c/s</a:t>
            </a:r>
            <a:r>
              <a:rPr lang="ja-JP" altLang="en-US" sz="2400" dirty="0"/>
              <a:t>　　</a:t>
            </a:r>
            <a:r>
              <a:rPr lang="en-US" altLang="ja-JP" sz="2400" dirty="0"/>
              <a:t>2018</a:t>
            </a:r>
            <a:r>
              <a:rPr lang="ja-JP" altLang="en-US" sz="2400" dirty="0"/>
              <a:t>年</a:t>
            </a:r>
            <a:r>
              <a:rPr lang="en-US" altLang="ja-JP" sz="2400" dirty="0"/>
              <a:t>2</a:t>
            </a:r>
            <a:r>
              <a:rPr lang="ja-JP" altLang="en-US" sz="2400" dirty="0"/>
              <a:t>月～</a:t>
            </a:r>
            <a:r>
              <a:rPr lang="en-US" altLang="ja-JP" sz="2400" dirty="0"/>
              <a:t>2019</a:t>
            </a:r>
            <a:r>
              <a:rPr lang="ja-JP" altLang="en-US" sz="2400" dirty="0"/>
              <a:t>年</a:t>
            </a:r>
            <a:r>
              <a:rPr lang="en-US" altLang="ja-JP" sz="2400" dirty="0"/>
              <a:t>10</a:t>
            </a:r>
            <a:r>
              <a:rPr lang="ja-JP" altLang="en-US" sz="2400" dirty="0"/>
              <a:t>月</a:t>
            </a:r>
            <a:endParaRPr lang="en-US" altLang="ja-JP" sz="2400" dirty="0"/>
          </a:p>
          <a:p>
            <a:pPr marL="0" indent="0">
              <a:buNone/>
            </a:pPr>
            <a:r>
              <a:rPr lang="ja-JP" altLang="en-US" dirty="0">
                <a:solidFill>
                  <a:schemeClr val="accent5">
                    <a:lumMod val="75000"/>
                  </a:schemeClr>
                </a:solidFill>
              </a:rPr>
              <a:t>回収理由　</a:t>
            </a:r>
            <a:r>
              <a:rPr lang="en-US" altLang="ja-JP" dirty="0"/>
              <a:t>2019/10/23</a:t>
            </a:r>
          </a:p>
          <a:p>
            <a:pPr marL="0" indent="0">
              <a:buNone/>
            </a:pPr>
            <a:r>
              <a:rPr lang="ja-JP" altLang="en-US" dirty="0"/>
              <a:t>当該ロットの製品に使用された原薬の受入試験において、製造販売承認書に記載の規格及び試験方法と実態に相違があることが判明したため、自主回収いたします。</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試験の齟齬での回収が多くなっています。</a:t>
            </a:r>
            <a:endParaRPr lang="en-US" altLang="ja-JP" dirty="0">
              <a:solidFill>
                <a:srgbClr val="C00000"/>
              </a:solidFill>
            </a:endParaRPr>
          </a:p>
          <a:p>
            <a:pPr marL="0" indent="0">
              <a:buNone/>
            </a:pPr>
            <a:r>
              <a:rPr lang="ja-JP" altLang="en-US" dirty="0">
                <a:solidFill>
                  <a:srgbClr val="C00000"/>
                </a:solidFill>
              </a:rPr>
              <a:t>どのような齟齬なのでしょうか？</a:t>
            </a:r>
            <a:endParaRPr lang="en-US" altLang="ja-JP" dirty="0">
              <a:solidFill>
                <a:srgbClr val="C00000"/>
              </a:solidFill>
            </a:endParaRPr>
          </a:p>
          <a:p>
            <a:pPr marL="0" indent="0">
              <a:buNone/>
            </a:pPr>
            <a:r>
              <a:rPr lang="en-US" altLang="ja-JP" dirty="0">
                <a:solidFill>
                  <a:srgbClr val="C00000"/>
                </a:solidFill>
              </a:rPr>
              <a:t>PMDA</a:t>
            </a:r>
            <a:r>
              <a:rPr lang="ja-JP" altLang="en-US" dirty="0">
                <a:solidFill>
                  <a:srgbClr val="C00000"/>
                </a:solidFill>
              </a:rPr>
              <a:t>の査察での回収だと思われますが、</a:t>
            </a:r>
            <a:r>
              <a:rPr lang="en-US" altLang="ja-JP" dirty="0">
                <a:solidFill>
                  <a:srgbClr val="C00000"/>
                </a:solidFill>
              </a:rPr>
              <a:t>PMDA</a:t>
            </a:r>
            <a:r>
              <a:rPr lang="ja-JP" altLang="en-US" dirty="0">
                <a:solidFill>
                  <a:srgbClr val="C00000"/>
                </a:solidFill>
              </a:rPr>
              <a:t>が公開して多くの会社が対策できるようにすることではないでしょう</a:t>
            </a:r>
            <a:r>
              <a:rPr lang="ja-JP" altLang="en-US">
                <a:solidFill>
                  <a:srgbClr val="C00000"/>
                </a:solidFill>
              </a:rPr>
              <a:t>か？　それがよい製品につながります。</a:t>
            </a:r>
            <a:endParaRPr lang="en-US" altLang="ja-JP" dirty="0">
              <a:solidFill>
                <a:srgbClr val="C00000"/>
              </a:solidFill>
            </a:endParaRPr>
          </a:p>
          <a:p>
            <a:pPr marL="0" indent="0">
              <a:buNone/>
            </a:pPr>
            <a:r>
              <a:rPr lang="ja-JP" altLang="en-US" dirty="0">
                <a:solidFill>
                  <a:srgbClr val="C00000"/>
                </a:solidFill>
              </a:rPr>
              <a:t>それとも回収させることを目的にしているのでしょうか？</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2417</TotalTime>
  <Words>143</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販売名：バラシクロビル錠500mg「CHM」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218</cp:revision>
  <dcterms:created xsi:type="dcterms:W3CDTF">2015-03-05T03:29:01Z</dcterms:created>
  <dcterms:modified xsi:type="dcterms:W3CDTF">2019-12-20T04:19:00Z</dcterms:modified>
</cp:coreProperties>
</file>