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7" autoAdjust="0"/>
    <p:restoredTop sz="94660"/>
  </p:normalViewPr>
  <p:slideViewPr>
    <p:cSldViewPr snapToGrid="0">
      <p:cViewPr varScale="1">
        <p:scale>
          <a:sx n="37" d="100"/>
          <a:sy n="37" d="100"/>
        </p:scale>
        <p:origin x="60" y="8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2015/9/3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486877"/>
          </a:xfrm>
        </p:spPr>
        <p:txBody>
          <a:bodyPr>
            <a:normAutofit fontScale="90000"/>
          </a:bodyPr>
          <a:lstStyle/>
          <a:p>
            <a:r>
              <a:rPr lang="ja-JP" altLang="en-US" sz="3600" dirty="0"/>
              <a:t>販売名</a:t>
            </a:r>
            <a:r>
              <a:rPr lang="ja-JP" altLang="en-US" sz="3600" dirty="0"/>
              <a:t>：カルプラニン外用液</a:t>
            </a:r>
            <a:r>
              <a:rPr lang="ja-JP" altLang="en-US" sz="3600" dirty="0" smtClean="0"/>
              <a:t>５％</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192696"/>
            <a:ext cx="12191999" cy="5665304"/>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ロット、数量及び出荷</a:t>
            </a:r>
            <a:r>
              <a:rPr lang="ja-JP" altLang="en-US" sz="3200" b="1" dirty="0" smtClean="0">
                <a:solidFill>
                  <a:srgbClr val="002060"/>
                </a:solidFill>
              </a:rPr>
              <a:t>時期　　</a:t>
            </a:r>
            <a:endParaRPr lang="ja-JP" altLang="en-US" dirty="0"/>
          </a:p>
          <a:p>
            <a:pPr marL="0" indent="0">
              <a:buNone/>
            </a:pPr>
            <a:r>
              <a:rPr lang="ja-JP" altLang="en-US" dirty="0" smtClean="0"/>
              <a:t>対象</a:t>
            </a:r>
            <a:r>
              <a:rPr lang="ja-JP" altLang="en-US" dirty="0"/>
              <a:t>ロット</a:t>
            </a:r>
            <a:r>
              <a:rPr lang="ja-JP" altLang="en-US" dirty="0" smtClean="0"/>
              <a:t>：８ロット</a:t>
            </a:r>
            <a:endParaRPr lang="en-US" altLang="ja-JP" dirty="0"/>
          </a:p>
          <a:p>
            <a:pPr marL="0" indent="0">
              <a:buNone/>
            </a:pPr>
            <a:r>
              <a:rPr lang="ja-JP" altLang="en-US" dirty="0" smtClean="0"/>
              <a:t>数量：約３，４００箱</a:t>
            </a:r>
            <a:endParaRPr lang="ja-JP" altLang="en-US" dirty="0"/>
          </a:p>
          <a:p>
            <a:pPr marL="0" indent="0">
              <a:buNone/>
            </a:pPr>
            <a:r>
              <a:rPr lang="ja-JP" altLang="en-US" dirty="0"/>
              <a:t>市場出荷時期</a:t>
            </a:r>
            <a:r>
              <a:rPr lang="ja-JP" altLang="en-US" dirty="0" smtClean="0"/>
              <a:t>：</a:t>
            </a:r>
            <a:r>
              <a:rPr lang="en-US" altLang="ja-JP" dirty="0" smtClean="0"/>
              <a:t>2012</a:t>
            </a:r>
            <a:r>
              <a:rPr lang="ja-JP" altLang="en-US" dirty="0" smtClean="0"/>
              <a:t>年</a:t>
            </a:r>
            <a:r>
              <a:rPr lang="en-US" altLang="ja-JP" dirty="0" smtClean="0"/>
              <a:t>12</a:t>
            </a:r>
            <a:r>
              <a:rPr lang="ja-JP" altLang="en-US" dirty="0" smtClean="0"/>
              <a:t>月</a:t>
            </a:r>
            <a:r>
              <a:rPr lang="en-US" altLang="ja-JP" dirty="0" smtClean="0"/>
              <a:t>17</a:t>
            </a:r>
            <a:r>
              <a:rPr lang="ja-JP" altLang="en-US" dirty="0" smtClean="0"/>
              <a:t>日～</a:t>
            </a:r>
            <a:r>
              <a:rPr lang="en-US" altLang="ja-JP" dirty="0" smtClean="0"/>
              <a:t>2015</a:t>
            </a:r>
            <a:r>
              <a:rPr lang="ja-JP" altLang="en-US" dirty="0" smtClean="0"/>
              <a:t>年</a:t>
            </a:r>
            <a:r>
              <a:rPr lang="en-US" altLang="ja-JP" dirty="0" smtClean="0"/>
              <a:t>3</a:t>
            </a:r>
            <a:r>
              <a:rPr lang="ja-JP" altLang="en-US" dirty="0" smtClean="0"/>
              <a:t>月</a:t>
            </a:r>
            <a:r>
              <a:rPr lang="en-US" altLang="ja-JP" dirty="0" smtClean="0"/>
              <a:t>4</a:t>
            </a:r>
            <a:r>
              <a:rPr lang="ja-JP" altLang="en-US" dirty="0" smtClean="0"/>
              <a:t>日</a:t>
            </a: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2995"/>
            <a:ext cx="12192000" cy="436605"/>
          </a:xfrm>
        </p:spPr>
        <p:txBody>
          <a:bodyPr>
            <a:normAutofit fontScale="90000"/>
          </a:bodyPr>
          <a:lstStyle/>
          <a:p>
            <a:r>
              <a:rPr lang="ja-JP" altLang="en-US" sz="3600" dirty="0"/>
              <a:t>販売名</a:t>
            </a:r>
            <a:r>
              <a:rPr lang="ja-JP" altLang="en-US" sz="3600" dirty="0"/>
              <a:t>：カルプラニン外用液</a:t>
            </a:r>
            <a:r>
              <a:rPr lang="ja-JP" altLang="en-US" sz="3600" dirty="0" smtClean="0"/>
              <a:t>５％</a:t>
            </a:r>
            <a:r>
              <a:rPr lang="ja-JP" altLang="en-US" sz="3600" dirty="0"/>
              <a:t>　</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868680"/>
            <a:ext cx="12191999" cy="5989320"/>
          </a:xfrm>
        </p:spPr>
        <p:txBody>
          <a:bodyPr>
            <a:normAutofit fontScale="92500"/>
          </a:bodyPr>
          <a:lstStyle/>
          <a:p>
            <a:pPr marL="0" indent="0">
              <a:buNone/>
            </a:pPr>
            <a:r>
              <a:rPr lang="ja-JP" altLang="en-US" sz="3400" b="1" dirty="0" smtClean="0">
                <a:solidFill>
                  <a:srgbClr val="002060"/>
                </a:solidFill>
              </a:rPr>
              <a:t>回収</a:t>
            </a:r>
            <a:r>
              <a:rPr lang="ja-JP" altLang="en-US" sz="3400" b="1" dirty="0">
                <a:solidFill>
                  <a:srgbClr val="002060"/>
                </a:solidFill>
              </a:rPr>
              <a:t>理由</a:t>
            </a:r>
            <a:r>
              <a:rPr lang="ja-JP" altLang="en-US" dirty="0"/>
              <a:t>　</a:t>
            </a:r>
            <a:r>
              <a:rPr lang="en-US" altLang="ja-JP" dirty="0" smtClean="0"/>
              <a:t>2015</a:t>
            </a:r>
            <a:r>
              <a:rPr lang="ja-JP" altLang="en-US" dirty="0" smtClean="0"/>
              <a:t>年</a:t>
            </a:r>
            <a:r>
              <a:rPr lang="ja-JP" altLang="en-US" dirty="0" smtClean="0"/>
              <a:t>８</a:t>
            </a:r>
            <a:r>
              <a:rPr lang="ja-JP" altLang="en-US" dirty="0" smtClean="0"/>
              <a:t>月</a:t>
            </a:r>
            <a:r>
              <a:rPr lang="en-US" altLang="ja-JP" dirty="0" smtClean="0"/>
              <a:t>28</a:t>
            </a:r>
            <a:r>
              <a:rPr lang="ja-JP" altLang="en-US" dirty="0" smtClean="0"/>
              <a:t>日</a:t>
            </a:r>
            <a:endParaRPr lang="ja-JP" altLang="en-US" dirty="0"/>
          </a:p>
          <a:p>
            <a:pPr marL="0" indent="0">
              <a:buNone/>
            </a:pPr>
            <a:r>
              <a:rPr lang="ja-JP" altLang="en-US" dirty="0"/>
              <a:t>本製品の長期安定性試験において、主成分のカルプロニウム塩化物の含量が承認規格を下回る結果が</a:t>
            </a:r>
            <a:r>
              <a:rPr lang="ja-JP" altLang="en-US" dirty="0" smtClean="0"/>
              <a:t>得られました</a:t>
            </a:r>
            <a:r>
              <a:rPr lang="ja-JP" altLang="en-US" dirty="0"/>
              <a:t>。調査の結果、カルプロニウム塩化物が処方中の水の影響により、経時的に加水分解が生じて含量が低下</a:t>
            </a:r>
            <a:r>
              <a:rPr lang="ja-JP" altLang="en-US" dirty="0" smtClean="0"/>
              <a:t>したと</a:t>
            </a:r>
            <a:r>
              <a:rPr lang="ja-JP" altLang="en-US" dirty="0"/>
              <a:t>推定しました。他のロットの製品も同様の事象が生じる可能性が否定できないため、使用期限内の全ての</a:t>
            </a:r>
            <a:r>
              <a:rPr lang="ja-JP" altLang="en-US" dirty="0" smtClean="0"/>
              <a:t>ロット</a:t>
            </a:r>
            <a:r>
              <a:rPr lang="ja-JP" altLang="en-US" dirty="0"/>
              <a:t>を自主回収することと致しました</a:t>
            </a:r>
            <a:r>
              <a:rPr lang="ja-JP" altLang="en-US" dirty="0" smtClean="0"/>
              <a:t>。</a:t>
            </a:r>
            <a:endParaRPr lang="en-US" altLang="ja-JP" dirty="0" smtClean="0"/>
          </a:p>
          <a:p>
            <a:pPr marL="0" indent="0">
              <a:buNone/>
            </a:pPr>
            <a:r>
              <a:rPr lang="ja-JP" altLang="en-US" sz="3200" b="1" dirty="0" smtClean="0">
                <a:solidFill>
                  <a:schemeClr val="accent5">
                    <a:lumMod val="50000"/>
                  </a:schemeClr>
                </a:solidFill>
              </a:rPr>
              <a:t>危惧</a:t>
            </a:r>
            <a:r>
              <a:rPr lang="ja-JP" altLang="en-US" sz="3200" b="1" dirty="0">
                <a:solidFill>
                  <a:schemeClr val="accent5">
                    <a:lumMod val="50000"/>
                  </a:schemeClr>
                </a:solidFill>
              </a:rPr>
              <a:t>される具体的な健康被害</a:t>
            </a:r>
          </a:p>
          <a:p>
            <a:pPr marL="0" indent="0">
              <a:buNone/>
            </a:pPr>
            <a:r>
              <a:rPr lang="ja-JP" altLang="en-US" dirty="0"/>
              <a:t>含量が規格を下回った場合、有効性への影響が考えられますが、規格に対する乖離は小さいことから、重篤な</a:t>
            </a:r>
            <a:r>
              <a:rPr lang="ja-JP" altLang="en-US" dirty="0" smtClean="0"/>
              <a:t>健康</a:t>
            </a:r>
            <a:r>
              <a:rPr lang="ja-JP" altLang="en-US" dirty="0"/>
              <a:t>被害が発生する可能性はないものと考えております。</a:t>
            </a:r>
          </a:p>
          <a:p>
            <a:pPr marL="0" indent="0">
              <a:buNone/>
            </a:pPr>
            <a:r>
              <a:rPr lang="ja-JP" altLang="en-US" dirty="0"/>
              <a:t>なお、これまでに本件に関連した健康被害の報告はございません。</a:t>
            </a:r>
          </a:p>
          <a:p>
            <a:pPr marL="0" indent="0">
              <a:buNone/>
            </a:pPr>
            <a:r>
              <a:rPr lang="ja-JP" altLang="en-US" dirty="0" smtClean="0"/>
              <a:t>⇒</a:t>
            </a:r>
            <a:endParaRPr lang="en-US" altLang="ja-JP" dirty="0" smtClean="0"/>
          </a:p>
          <a:p>
            <a:pPr marL="0" indent="0">
              <a:buNone/>
            </a:pPr>
            <a:r>
              <a:rPr lang="ja-JP" altLang="en-US" sz="3400" dirty="0" smtClean="0"/>
              <a:t>これまで年次安定性試験を実施されていなかったのでしょうか？</a:t>
            </a:r>
            <a:endParaRPr lang="en-US" altLang="ja-JP" sz="3400" smtClean="0"/>
          </a:p>
          <a:p>
            <a:pPr marL="0" indent="0">
              <a:buNone/>
            </a:pPr>
            <a:r>
              <a:rPr lang="ja-JP" altLang="en-US" sz="3400" smtClean="0"/>
              <a:t>有効</a:t>
            </a:r>
            <a:r>
              <a:rPr lang="ja-JP" altLang="en-US" sz="3400" dirty="0" smtClean="0"/>
              <a:t>期間３年分全て回収されて</a:t>
            </a:r>
            <a:r>
              <a:rPr lang="ja-JP" altLang="en-US" sz="3400" smtClean="0"/>
              <a:t>います。</a:t>
            </a:r>
            <a:endParaRPr lang="en-US" altLang="ja-JP" sz="3400" dirty="0" smtClean="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19</Words>
  <Application>Microsoft Office PowerPoint</Application>
  <PresentationFormat>ワイド画面</PresentationFormat>
  <Paragraphs>14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Arial</vt:lpstr>
      <vt:lpstr>Calibri</vt:lpstr>
      <vt:lpstr>Calibri Light</vt:lpstr>
      <vt:lpstr>Office テーマ</vt:lpstr>
      <vt:lpstr>販売名：カルプラニン外用液５％　     製品回収</vt:lpstr>
      <vt:lpstr>販売名：カルプラニン外用液５％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27</cp:revision>
  <dcterms:created xsi:type="dcterms:W3CDTF">2015-03-05T03:29:01Z</dcterms:created>
  <dcterms:modified xsi:type="dcterms:W3CDTF">2015-09-03T09:31:16Z</dcterms:modified>
</cp:coreProperties>
</file>