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4" d="100"/>
          <a:sy n="54" d="100"/>
        </p:scale>
        <p:origin x="82" y="98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2019/10/16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24172"/>
          </a:xfrm>
        </p:spPr>
        <p:txBody>
          <a:bodyPr>
            <a:noAutofit/>
          </a:bodyPr>
          <a:lstStyle/>
          <a:p>
            <a:r>
              <a:rPr lang="ja-JP" altLang="en-US" sz="3100" dirty="0">
                <a:sym typeface="Wingdings" panose="05000000000000000000" pitchFamily="2" charset="2"/>
              </a:rPr>
              <a:t>販売名：</a:t>
            </a:r>
            <a:r>
              <a:rPr lang="en-US" altLang="ja-JP" sz="3100" dirty="0">
                <a:sym typeface="Wingdings" panose="05000000000000000000" pitchFamily="2" charset="2"/>
              </a:rPr>
              <a:t>(1)</a:t>
            </a:r>
            <a:r>
              <a:rPr lang="ja-JP" altLang="en-US" sz="3100" dirty="0">
                <a:sym typeface="Wingdings" panose="05000000000000000000" pitchFamily="2" charset="2"/>
              </a:rPr>
              <a:t>マイトマイシン注用</a:t>
            </a:r>
            <a:r>
              <a:rPr lang="en-US" altLang="ja-JP" sz="3100" dirty="0">
                <a:sym typeface="Wingdings" panose="05000000000000000000" pitchFamily="2" charset="2"/>
              </a:rPr>
              <a:t>2mg</a:t>
            </a:r>
            <a:r>
              <a:rPr lang="ja-JP" altLang="en-US" sz="3100" dirty="0">
                <a:sym typeface="Wingdings" panose="05000000000000000000" pitchFamily="2" charset="2"/>
              </a:rPr>
              <a:t> </a:t>
            </a:r>
            <a:r>
              <a:rPr lang="en-US" altLang="ja-JP" sz="3100" dirty="0">
                <a:sym typeface="Wingdings" panose="05000000000000000000" pitchFamily="2" charset="2"/>
              </a:rPr>
              <a:t>(2)</a:t>
            </a:r>
            <a:r>
              <a:rPr lang="ja-JP" altLang="en-US" sz="3100" dirty="0">
                <a:sym typeface="Wingdings" panose="05000000000000000000" pitchFamily="2" charset="2"/>
              </a:rPr>
              <a:t>マイトマイシン注用</a:t>
            </a:r>
            <a:r>
              <a:rPr lang="en-US" altLang="ja-JP" sz="3100" dirty="0">
                <a:sym typeface="Wingdings" panose="05000000000000000000" pitchFamily="2" charset="2"/>
              </a:rPr>
              <a:t>10mg</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863600"/>
            <a:ext cx="12192000" cy="5994402"/>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ja-JP" altLang="en-US" sz="2400" dirty="0"/>
              <a:t>２０　　　　　　約</a:t>
            </a:r>
            <a:r>
              <a:rPr lang="en-US" altLang="ja-JP" sz="2400" dirty="0"/>
              <a:t>22</a:t>
            </a:r>
            <a:r>
              <a:rPr lang="ja-JP" altLang="en-US" sz="2400" dirty="0"/>
              <a:t>万瓶　　　減生</a:t>
            </a:r>
            <a:r>
              <a:rPr lang="en-US" altLang="ja-JP" sz="2400" dirty="0"/>
              <a:t>28</a:t>
            </a:r>
            <a:r>
              <a:rPr lang="ja-JP" altLang="en-US" sz="2400" dirty="0"/>
              <a:t>年</a:t>
            </a:r>
            <a:r>
              <a:rPr lang="en-US" altLang="ja-JP" sz="2400" dirty="0"/>
              <a:t>5</a:t>
            </a:r>
            <a:r>
              <a:rPr lang="ja-JP" altLang="en-US" sz="2400" dirty="0"/>
              <a:t>月</a:t>
            </a:r>
            <a:r>
              <a:rPr lang="en-US" altLang="ja-JP" sz="2400" dirty="0"/>
              <a:t>26</a:t>
            </a:r>
            <a:r>
              <a:rPr lang="ja-JP" altLang="en-US" sz="2400" dirty="0"/>
              <a:t>日～令和元年９月</a:t>
            </a:r>
            <a:r>
              <a:rPr lang="en-US" altLang="ja-JP" sz="2400" dirty="0"/>
              <a:t>27</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2019/10/16</a:t>
            </a:r>
          </a:p>
          <a:p>
            <a:pPr marL="0" indent="0">
              <a:buNone/>
            </a:pPr>
            <a:r>
              <a:rPr lang="ja-JP" altLang="en-US" dirty="0"/>
              <a:t>国内の製造委託先において製造された原薬（本製品の有効成分：マイトマイシン</a:t>
            </a:r>
            <a:r>
              <a:rPr lang="en-US" altLang="ja-JP" dirty="0"/>
              <a:t>C</a:t>
            </a:r>
            <a:r>
              <a:rPr lang="ja-JP" altLang="en-US" dirty="0"/>
              <a:t>）の無菌性の確保に影響しうる事実が判明しました。従いまして、本製品（マイトマイシン注用</a:t>
            </a:r>
            <a:r>
              <a:rPr lang="en-US" altLang="ja-JP" dirty="0"/>
              <a:t>2mg</a:t>
            </a:r>
            <a:r>
              <a:rPr lang="ja-JP" altLang="en-US" dirty="0"/>
              <a:t>および</a:t>
            </a:r>
            <a:r>
              <a:rPr lang="en-US" altLang="ja-JP" dirty="0"/>
              <a:t>10mg</a:t>
            </a:r>
            <a:r>
              <a:rPr lang="ja-JP" altLang="en-US" dirty="0"/>
              <a:t>）の無菌性を保証する</a:t>
            </a:r>
            <a:r>
              <a:rPr lang="ja-JP" altLang="en-US"/>
              <a:t>ことができない</a:t>
            </a:r>
            <a:r>
              <a:rPr lang="ja-JP" altLang="en-US" dirty="0"/>
              <a:t>ため、回収することといたしました。</a:t>
            </a:r>
            <a:endParaRPr lang="en-US" altLang="ja-JP" dirty="0"/>
          </a:p>
          <a:p>
            <a:pPr marL="0" indent="0">
              <a:buNone/>
            </a:pPr>
            <a:r>
              <a:rPr lang="ja-JP" altLang="en-US" dirty="0">
                <a:solidFill>
                  <a:srgbClr val="C00000"/>
                </a:solidFill>
              </a:rPr>
              <a:t>⇒一般に製剤工程で無菌化しているので、無菌原薬を製造している原薬製造サイトで</a:t>
            </a:r>
            <a:r>
              <a:rPr lang="en-US" altLang="ja-JP" dirty="0">
                <a:solidFill>
                  <a:srgbClr val="C00000"/>
                </a:solidFill>
              </a:rPr>
              <a:t>PMDA</a:t>
            </a:r>
            <a:r>
              <a:rPr lang="ja-JP" altLang="en-US" dirty="0">
                <a:solidFill>
                  <a:srgbClr val="C00000"/>
                </a:solidFill>
              </a:rPr>
              <a:t>の実査により指摘されたことによる回収でしょうか？</a:t>
            </a:r>
            <a:endParaRPr lang="en-US" altLang="ja-JP" dirty="0">
              <a:solidFill>
                <a:srgbClr val="C00000"/>
              </a:solidFill>
            </a:endParaRPr>
          </a:p>
          <a:p>
            <a:pPr marL="0" indent="0">
              <a:buNone/>
            </a:pPr>
            <a:r>
              <a:rPr lang="ja-JP" altLang="en-US" dirty="0">
                <a:solidFill>
                  <a:srgbClr val="C00000"/>
                </a:solidFill>
              </a:rPr>
              <a:t>韓国の原薬メーカーで無菌原薬を製造しており、</a:t>
            </a:r>
            <a:r>
              <a:rPr lang="en-US" altLang="ja-JP" dirty="0">
                <a:solidFill>
                  <a:srgbClr val="C00000"/>
                </a:solidFill>
              </a:rPr>
              <a:t>PMDA</a:t>
            </a:r>
            <a:r>
              <a:rPr lang="ja-JP" altLang="en-US" dirty="0">
                <a:solidFill>
                  <a:srgbClr val="C00000"/>
                </a:solidFill>
              </a:rPr>
              <a:t>の査察で無菌性が問題視されてその原薬を使った製品が多数回収されたが同様の問題なのだろうか？</a:t>
            </a:r>
            <a:endParaRPr lang="en-US" altLang="ja-JP" dirty="0">
              <a:solidFill>
                <a:srgbClr val="C00000"/>
              </a:solidFill>
            </a:endParaRPr>
          </a:p>
          <a:p>
            <a:pPr marL="0" indent="0">
              <a:buNone/>
            </a:pPr>
            <a:r>
              <a:rPr lang="en-US" altLang="ja-JP" dirty="0">
                <a:solidFill>
                  <a:srgbClr val="C00000"/>
                </a:solidFill>
              </a:rPr>
              <a:t>PMDA</a:t>
            </a:r>
            <a:r>
              <a:rPr lang="ja-JP" altLang="en-US" dirty="0">
                <a:solidFill>
                  <a:srgbClr val="C00000"/>
                </a:solidFill>
              </a:rPr>
              <a:t>はぜひ明確にして欲しい。</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2406</TotalTime>
  <Words>14</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販売名：(1)マイトマイシン注用2mg (2)マイトマイシン注用10mg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216</cp:revision>
  <dcterms:created xsi:type="dcterms:W3CDTF">2015-03-05T03:29:01Z</dcterms:created>
  <dcterms:modified xsi:type="dcterms:W3CDTF">2019-10-16T11:04:16Z</dcterms:modified>
</cp:coreProperties>
</file>