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4" d="100"/>
          <a:sy n="54" d="100"/>
        </p:scale>
        <p:origin x="86" y="9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2019/10/15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24172"/>
          </a:xfrm>
        </p:spPr>
        <p:txBody>
          <a:bodyPr>
            <a:noAutofit/>
          </a:bodyPr>
          <a:lstStyle/>
          <a:p>
            <a:r>
              <a:rPr lang="ja-JP" altLang="en-US" sz="3100" dirty="0">
                <a:sym typeface="Wingdings" panose="05000000000000000000" pitchFamily="2" charset="2"/>
              </a:rPr>
              <a:t>販売名：ナファモスタットメシル酸塩注射用５０ｍｇ「旭化成」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863600"/>
            <a:ext cx="12192000" cy="5994402"/>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en-US" altLang="ja-JP" sz="2400" dirty="0"/>
              <a:t>NTB419H</a:t>
            </a:r>
            <a:r>
              <a:rPr lang="ja-JP" altLang="en-US" sz="2400" dirty="0"/>
              <a:t>　　</a:t>
            </a:r>
            <a:r>
              <a:rPr lang="en-US" altLang="ja-JP" sz="2400" dirty="0"/>
              <a:t>2,078</a:t>
            </a:r>
            <a:r>
              <a:rPr lang="ja-JP" altLang="en-US" sz="2400" dirty="0"/>
              <a:t>ケース　令和元年</a:t>
            </a:r>
            <a:r>
              <a:rPr lang="en-US" altLang="ja-JP" sz="2400" dirty="0"/>
              <a:t>7</a:t>
            </a:r>
            <a:r>
              <a:rPr lang="ja-JP" altLang="en-US" sz="2400" dirty="0"/>
              <a:t>月</a:t>
            </a:r>
            <a:r>
              <a:rPr lang="en-US" altLang="ja-JP" sz="2400" dirty="0"/>
              <a:t>1</a:t>
            </a:r>
            <a:r>
              <a:rPr lang="ja-JP" altLang="en-US" sz="2400" dirty="0"/>
              <a:t>日～令和元年</a:t>
            </a:r>
            <a:r>
              <a:rPr lang="en-US" altLang="ja-JP" sz="2400" dirty="0"/>
              <a:t>8</a:t>
            </a:r>
            <a:r>
              <a:rPr lang="ja-JP" altLang="en-US" sz="2400" dirty="0"/>
              <a:t>月</a:t>
            </a:r>
            <a:r>
              <a:rPr lang="en-US" altLang="ja-JP" sz="2400" dirty="0"/>
              <a:t>6</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2019/10/11</a:t>
            </a:r>
          </a:p>
          <a:p>
            <a:pPr marL="0" indent="0">
              <a:buNone/>
            </a:pPr>
            <a:r>
              <a:rPr lang="ja-JP" altLang="en-US" dirty="0"/>
              <a:t>ナファモスタットメシル酸塩注射用</a:t>
            </a:r>
            <a:r>
              <a:rPr lang="en-US" altLang="ja-JP" dirty="0"/>
              <a:t>50mg</a:t>
            </a:r>
            <a:r>
              <a:rPr lang="ja-JP" altLang="en-US" dirty="0"/>
              <a:t>「旭化成」を溶解後、バイアル内にガラス片</a:t>
            </a:r>
            <a:r>
              <a:rPr lang="en-US" altLang="ja-JP" dirty="0"/>
              <a:t>(</a:t>
            </a:r>
            <a:r>
              <a:rPr lang="ja-JP" altLang="en-US" dirty="0"/>
              <a:t>約</a:t>
            </a:r>
            <a:r>
              <a:rPr lang="en-US" altLang="ja-JP" dirty="0"/>
              <a:t>9mm×6mm)</a:t>
            </a:r>
            <a:r>
              <a:rPr lang="ja-JP" altLang="en-US" dirty="0"/>
              <a:t>が混入していたとの連絡を医療機関から受けました。調査の結果、製造時にバイアル破損が発生していたことが確認され、その破片が混入したものと推定されました。当該ロットの他バイアルへの混入の可能性を否定できないため、自主回収を行います。</a:t>
            </a:r>
            <a:endParaRPr lang="en-US" altLang="ja-JP" dirty="0"/>
          </a:p>
          <a:p>
            <a:pPr marL="0" indent="0">
              <a:buNone/>
            </a:pPr>
            <a:r>
              <a:rPr lang="ja-JP" altLang="en-US" dirty="0">
                <a:solidFill>
                  <a:srgbClr val="C00000"/>
                </a:solidFill>
              </a:rPr>
              <a:t>⇒バイアル破損は製造時に起きることであり、その防止対策を行っているはずであるが？　</a:t>
            </a:r>
            <a:endParaRPr lang="en-US" altLang="ja-JP" dirty="0">
              <a:solidFill>
                <a:srgbClr val="C00000"/>
              </a:solidFill>
            </a:endParaRPr>
          </a:p>
          <a:p>
            <a:pPr marL="0" indent="0">
              <a:buNone/>
            </a:pPr>
            <a:r>
              <a:rPr lang="ja-JP" altLang="en-US" dirty="0">
                <a:solidFill>
                  <a:srgbClr val="C00000"/>
                </a:solidFill>
              </a:rPr>
              <a:t>ベルトライン上にはカバーがある。</a:t>
            </a:r>
            <a:endParaRPr lang="en-US" altLang="ja-JP" dirty="0">
              <a:solidFill>
                <a:srgbClr val="C00000"/>
              </a:solidFill>
            </a:endParaRPr>
          </a:p>
          <a:p>
            <a:pPr marL="0" indent="0">
              <a:buNone/>
            </a:pPr>
            <a:r>
              <a:rPr lang="ja-JP" altLang="en-US" dirty="0">
                <a:solidFill>
                  <a:srgbClr val="C00000"/>
                </a:solidFill>
              </a:rPr>
              <a:t>破損バイアルがあればそのリスクがあるバイアル瓶は廃棄する。</a:t>
            </a:r>
            <a:endParaRPr lang="en-US" altLang="ja-JP" dirty="0">
              <a:solidFill>
                <a:srgbClr val="C00000"/>
              </a:solidFill>
            </a:endParaRPr>
          </a:p>
          <a:p>
            <a:pPr marL="0" indent="0">
              <a:buNone/>
            </a:pPr>
            <a:r>
              <a:rPr lang="ja-JP" altLang="en-US">
                <a:solidFill>
                  <a:srgbClr val="C00000"/>
                </a:solidFill>
              </a:rPr>
              <a:t>洗浄では最後にジェット洗浄するのでこのような大きなガラス片は除かれる。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TotalTime>
  <Words>11</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販売名：ナファモスタットメシル酸塩注射用５０ｍｇ「旭化成」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214</cp:revision>
  <dcterms:created xsi:type="dcterms:W3CDTF">2015-03-05T03:29:01Z</dcterms:created>
  <dcterms:modified xsi:type="dcterms:W3CDTF">2019-10-15T00:27:40Z</dcterms:modified>
</cp:coreProperties>
</file>