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6" d="100"/>
          <a:sy n="56" d="100"/>
        </p:scale>
        <p:origin x="76" y="50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2019/10/2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2019/10/2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2019/10/2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2019/10/2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2019/10/2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2019/10/2</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25128"/>
            <a:ext cx="12192000" cy="834992"/>
          </a:xfrm>
        </p:spPr>
        <p:txBody>
          <a:bodyPr>
            <a:noAutofit/>
          </a:bodyPr>
          <a:lstStyle/>
          <a:p>
            <a:r>
              <a:rPr lang="ja-JP" altLang="en-US" sz="3100" dirty="0">
                <a:sym typeface="Wingdings" panose="05000000000000000000" pitchFamily="2" charset="2"/>
              </a:rPr>
              <a:t>販売名： ラニチジン錠</a:t>
            </a:r>
            <a:r>
              <a:rPr lang="en-US" altLang="ja-JP" sz="3100" dirty="0">
                <a:sym typeface="Wingdings" panose="05000000000000000000" pitchFamily="2" charset="2"/>
              </a:rPr>
              <a:t>75mg</a:t>
            </a:r>
            <a:r>
              <a:rPr lang="ja-JP" altLang="en-US" sz="3100" dirty="0">
                <a:sym typeface="Wingdings" panose="05000000000000000000" pitchFamily="2" charset="2"/>
              </a:rPr>
              <a:t>「日医工」</a:t>
            </a:r>
            <a:br>
              <a:rPr lang="ja-JP" altLang="en-US" sz="3100" dirty="0">
                <a:sym typeface="Wingdings" panose="05000000000000000000" pitchFamily="2" charset="2"/>
              </a:rPr>
            </a:br>
            <a:r>
              <a:rPr lang="ja-JP" altLang="en-US" sz="3100" dirty="0">
                <a:sym typeface="Wingdings" panose="05000000000000000000" pitchFamily="2" charset="2"/>
              </a:rPr>
              <a:t>　　　　　　ラニチジン錠</a:t>
            </a:r>
            <a:r>
              <a:rPr lang="en-US" altLang="ja-JP" sz="3100" dirty="0">
                <a:sym typeface="Wingdings" panose="05000000000000000000" pitchFamily="2" charset="2"/>
              </a:rPr>
              <a:t>150mg</a:t>
            </a:r>
            <a:r>
              <a:rPr lang="ja-JP" altLang="en-US" sz="3100" dirty="0">
                <a:sym typeface="Wingdings" panose="05000000000000000000" pitchFamily="2" charset="2"/>
              </a:rPr>
              <a:t>「日医工」 　</a:t>
            </a:r>
            <a:r>
              <a:rPr lang="ja-JP" altLang="en-US" sz="3100" dirty="0">
                <a:solidFill>
                  <a:srgbClr val="C00000"/>
                </a:solidFill>
                <a:sym typeface="Wingdings" panose="05000000000000000000" pitchFamily="2" charset="2"/>
              </a:rPr>
              <a:t>製品回収</a:t>
            </a:r>
            <a:endParaRPr kumimoji="1" lang="ja-JP" altLang="en-US" sz="3100" dirty="0">
              <a:solidFill>
                <a:srgbClr val="C00000"/>
              </a:solidFill>
            </a:endParaRPr>
          </a:p>
        </p:txBody>
      </p:sp>
      <p:sp>
        <p:nvSpPr>
          <p:cNvPr id="3" name="コンテンツ プレースホルダー 2"/>
          <p:cNvSpPr>
            <a:spLocks noGrp="1"/>
          </p:cNvSpPr>
          <p:nvPr>
            <p:ph idx="1"/>
          </p:nvPr>
        </p:nvSpPr>
        <p:spPr>
          <a:xfrm>
            <a:off x="0" y="1051560"/>
            <a:ext cx="12192000" cy="5806442"/>
          </a:xfrm>
        </p:spPr>
        <p:txBody>
          <a:bodyPr>
            <a:noAutofit/>
          </a:bodyPr>
          <a:lstStyle/>
          <a:p>
            <a:pPr marL="0" indent="0">
              <a:buNone/>
            </a:pPr>
            <a:r>
              <a:rPr lang="ja-JP" altLang="en-US" sz="2400" dirty="0">
                <a:solidFill>
                  <a:schemeClr val="accent5">
                    <a:lumMod val="75000"/>
                  </a:schemeClr>
                </a:solidFill>
              </a:rPr>
              <a:t>対象ロット　　数量及　　　　　　出荷時期</a:t>
            </a:r>
            <a:endParaRPr lang="en-US" altLang="ja-JP" sz="2400" dirty="0">
              <a:solidFill>
                <a:schemeClr val="accent5">
                  <a:lumMod val="75000"/>
                </a:schemeClr>
              </a:solidFill>
            </a:endParaRPr>
          </a:p>
          <a:p>
            <a:pPr marL="0" indent="0">
              <a:buNone/>
            </a:pPr>
            <a:r>
              <a:rPr lang="ja-JP" altLang="en-US" sz="2400" dirty="0"/>
              <a:t>８４　　　　　　　　多数　　　　　出荷時期：</a:t>
            </a:r>
            <a:r>
              <a:rPr lang="en-US" altLang="ja-JP" sz="2400" dirty="0"/>
              <a:t>2017</a:t>
            </a:r>
            <a:r>
              <a:rPr lang="ja-JP" altLang="en-US" sz="2400" dirty="0"/>
              <a:t>年２月</a:t>
            </a:r>
            <a:r>
              <a:rPr lang="en-US" altLang="ja-JP" sz="2400" dirty="0"/>
              <a:t>20</a:t>
            </a:r>
            <a:r>
              <a:rPr lang="ja-JP" altLang="en-US" sz="2400" dirty="0"/>
              <a:t>日～</a:t>
            </a:r>
            <a:r>
              <a:rPr lang="en-US" altLang="ja-JP" sz="2400" dirty="0"/>
              <a:t>2019</a:t>
            </a:r>
            <a:r>
              <a:rPr lang="ja-JP" altLang="en-US" sz="2400" dirty="0"/>
              <a:t>年</a:t>
            </a:r>
            <a:r>
              <a:rPr lang="en-US" altLang="ja-JP" sz="2400" dirty="0"/>
              <a:t>9</a:t>
            </a:r>
            <a:r>
              <a:rPr lang="ja-JP" altLang="en-US" sz="2400" dirty="0"/>
              <a:t>月</a:t>
            </a:r>
            <a:r>
              <a:rPr lang="en-US" altLang="ja-JP" sz="2400" dirty="0"/>
              <a:t>19</a:t>
            </a:r>
            <a:r>
              <a:rPr lang="ja-JP" altLang="en-US" sz="2400" dirty="0"/>
              <a:t>日</a:t>
            </a:r>
            <a:endParaRPr lang="en-US" altLang="ja-JP" sz="2400" dirty="0"/>
          </a:p>
          <a:p>
            <a:pPr marL="0" indent="0">
              <a:buNone/>
            </a:pPr>
            <a:r>
              <a:rPr lang="ja-JP" altLang="en-US" dirty="0">
                <a:solidFill>
                  <a:schemeClr val="accent5">
                    <a:lumMod val="75000"/>
                  </a:schemeClr>
                </a:solidFill>
              </a:rPr>
              <a:t>回収理由　</a:t>
            </a:r>
            <a:r>
              <a:rPr lang="en-US" altLang="ja-JP" dirty="0"/>
              <a:t>2019/10/</a:t>
            </a:r>
            <a:r>
              <a:rPr lang="ja-JP" altLang="en-US" dirty="0"/>
              <a:t>２</a:t>
            </a:r>
            <a:endParaRPr lang="en-US" altLang="ja-JP" dirty="0"/>
          </a:p>
          <a:p>
            <a:pPr marL="0" indent="0">
              <a:buNone/>
            </a:pPr>
            <a:r>
              <a:rPr lang="ja-JP" altLang="en-US" dirty="0"/>
              <a:t>原薬ラニチジン塩酸塩を使用した製剤から発がん性物質である</a:t>
            </a:r>
            <a:r>
              <a:rPr lang="en-US" altLang="ja-JP" dirty="0"/>
              <a:t>N</a:t>
            </a:r>
            <a:r>
              <a:rPr lang="ja-JP" altLang="en-US" dirty="0"/>
              <a:t>ーニトロソジメチルアミン</a:t>
            </a:r>
            <a:r>
              <a:rPr lang="en-US" altLang="ja-JP" dirty="0"/>
              <a:t>(NDMA)</a:t>
            </a:r>
            <a:r>
              <a:rPr lang="ja-JP" altLang="en-US" dirty="0"/>
              <a:t>が検出されたとの外国措置報告を入手しました。</a:t>
            </a:r>
          </a:p>
          <a:p>
            <a:pPr marL="0" indent="0">
              <a:buNone/>
            </a:pPr>
            <a:r>
              <a:rPr lang="ja-JP" altLang="en-US" dirty="0"/>
              <a:t>現在、本製品及び本製品に使用しています原薬ラニチジン塩酸塩について</a:t>
            </a:r>
            <a:r>
              <a:rPr lang="en-US" altLang="ja-JP" dirty="0"/>
              <a:t>NDMA</a:t>
            </a:r>
            <a:r>
              <a:rPr lang="ja-JP" altLang="en-US" dirty="0"/>
              <a:t>の分析を実施中ですが、</a:t>
            </a:r>
            <a:r>
              <a:rPr lang="en-US" altLang="ja-JP" dirty="0">
                <a:solidFill>
                  <a:srgbClr val="C00000"/>
                </a:solidFill>
              </a:rPr>
              <a:t>NDMA</a:t>
            </a:r>
            <a:r>
              <a:rPr lang="ja-JP" altLang="en-US" dirty="0">
                <a:solidFill>
                  <a:srgbClr val="C00000"/>
                </a:solidFill>
              </a:rPr>
              <a:t>の混入について否定することができないため、</a:t>
            </a:r>
            <a:r>
              <a:rPr lang="ja-JP" altLang="en-US" dirty="0"/>
              <a:t>予防的措置として、対象ロットについて自主回収することとしました。</a:t>
            </a:r>
            <a:endParaRPr lang="en-US" altLang="ja-JP" dirty="0"/>
          </a:p>
          <a:p>
            <a:pPr marL="0" indent="0">
              <a:buNone/>
            </a:pPr>
            <a:r>
              <a:rPr lang="ja-JP" altLang="en-US" sz="2600" dirty="0">
                <a:solidFill>
                  <a:schemeClr val="accent5">
                    <a:lumMod val="75000"/>
                  </a:schemeClr>
                </a:solidFill>
              </a:rPr>
              <a:t>危惧される具体的な健康被害</a:t>
            </a:r>
          </a:p>
          <a:p>
            <a:pPr marL="0" indent="0">
              <a:buNone/>
            </a:pPr>
            <a:r>
              <a:rPr lang="ja-JP" altLang="en-US" sz="2600" dirty="0"/>
              <a:t>現在、</a:t>
            </a:r>
            <a:r>
              <a:rPr lang="en-US" altLang="ja-JP" sz="2600" dirty="0">
                <a:solidFill>
                  <a:srgbClr val="C00000"/>
                </a:solidFill>
              </a:rPr>
              <a:t>N</a:t>
            </a:r>
            <a:r>
              <a:rPr lang="ja-JP" altLang="en-US" sz="2600" dirty="0">
                <a:solidFill>
                  <a:srgbClr val="C00000"/>
                </a:solidFill>
              </a:rPr>
              <a:t>ーニトロソジメチルアミン</a:t>
            </a:r>
            <a:r>
              <a:rPr lang="en-US" altLang="ja-JP" sz="2600" dirty="0">
                <a:solidFill>
                  <a:srgbClr val="C00000"/>
                </a:solidFill>
              </a:rPr>
              <a:t>(NDMA)</a:t>
            </a:r>
            <a:r>
              <a:rPr lang="ja-JP" altLang="en-US" sz="2600" dirty="0">
                <a:solidFill>
                  <a:srgbClr val="C00000"/>
                </a:solidFill>
              </a:rPr>
              <a:t>が本製品から検出されておりません</a:t>
            </a:r>
            <a:r>
              <a:rPr lang="ja-JP" altLang="en-US" sz="2600" dirty="0"/>
              <a:t>ので、本製品の使用による重篤な健康被害が生じる可能性はないと考えています。なお、これまでに本件に関連した重篤な健康被害等の報告は受けておりません。</a:t>
            </a:r>
            <a:endParaRPr lang="en-US" altLang="ja-JP" sz="2600" dirty="0"/>
          </a:p>
          <a:p>
            <a:pPr marL="0" indent="0">
              <a:buNone/>
            </a:pPr>
            <a:r>
              <a:rPr lang="ja-JP" altLang="en-US" dirty="0"/>
              <a:t>⇒</a:t>
            </a:r>
            <a:r>
              <a:rPr lang="ja-JP" altLang="en-US" dirty="0">
                <a:solidFill>
                  <a:srgbClr val="C00000"/>
                </a:solidFill>
              </a:rPr>
              <a:t>説明が矛盾しているような？（否定できない⇔検出されておりません）</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2359</TotalTime>
  <Words>10</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ラニチジン錠75mg「日医工」 　　　　　　ラニチジン錠150mg「日医工」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210</cp:revision>
  <dcterms:created xsi:type="dcterms:W3CDTF">2015-03-05T03:29:01Z</dcterms:created>
  <dcterms:modified xsi:type="dcterms:W3CDTF">2019-10-02T09:53:11Z</dcterms:modified>
</cp:coreProperties>
</file>