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76"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2019/10/1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34992"/>
          </a:xfrm>
        </p:spPr>
        <p:txBody>
          <a:bodyPr>
            <a:noAutofit/>
          </a:bodyPr>
          <a:lstStyle/>
          <a:p>
            <a:r>
              <a:rPr lang="ja-JP" altLang="en-US" sz="3100" dirty="0">
                <a:sym typeface="Wingdings" panose="05000000000000000000" pitchFamily="2" charset="2"/>
              </a:rPr>
              <a:t>販売名：</a:t>
            </a:r>
            <a:r>
              <a:rPr lang="en-US" altLang="ja-JP" sz="3100" dirty="0">
                <a:sym typeface="Wingdings" panose="05000000000000000000" pitchFamily="2" charset="2"/>
              </a:rPr>
              <a:t>(1)</a:t>
            </a:r>
            <a:r>
              <a:rPr lang="ja-JP" altLang="en-US" sz="3100" dirty="0">
                <a:sym typeface="Wingdings" panose="05000000000000000000" pitchFamily="2" charset="2"/>
              </a:rPr>
              <a:t>ザンタック錠</a:t>
            </a:r>
            <a:r>
              <a:rPr lang="en-US" altLang="ja-JP" sz="3100" dirty="0">
                <a:sym typeface="Wingdings" panose="05000000000000000000" pitchFamily="2" charset="2"/>
              </a:rPr>
              <a:t>75</a:t>
            </a:r>
            <a:r>
              <a:rPr lang="ja-JP" altLang="en-US" sz="3100" dirty="0">
                <a:sym typeface="Wingdings" panose="05000000000000000000" pitchFamily="2" charset="2"/>
              </a:rPr>
              <a:t>　　　　　　　 </a:t>
            </a:r>
            <a:r>
              <a:rPr lang="en-US" altLang="ja-JP" sz="3100" dirty="0">
                <a:sym typeface="Wingdings" panose="05000000000000000000" pitchFamily="2" charset="2"/>
              </a:rPr>
              <a:t>(2)</a:t>
            </a:r>
            <a:r>
              <a:rPr lang="ja-JP" altLang="en-US" sz="3100" dirty="0">
                <a:sym typeface="Wingdings" panose="05000000000000000000" pitchFamily="2" charset="2"/>
              </a:rPr>
              <a:t>ザンタック錠</a:t>
            </a:r>
            <a:r>
              <a:rPr lang="en-US" altLang="ja-JP" sz="3100" dirty="0">
                <a:sym typeface="Wingdings" panose="05000000000000000000" pitchFamily="2" charset="2"/>
              </a:rPr>
              <a:t>150</a:t>
            </a:r>
            <a:br>
              <a:rPr lang="en-US" altLang="ja-JP" sz="3100" dirty="0">
                <a:sym typeface="Wingdings" panose="05000000000000000000" pitchFamily="2" charset="2"/>
              </a:rPr>
            </a:br>
            <a:r>
              <a:rPr lang="ja-JP" altLang="en-US" sz="3100" dirty="0">
                <a:sym typeface="Wingdings" panose="05000000000000000000" pitchFamily="2" charset="2"/>
              </a:rPr>
              <a:t>　　　　 </a:t>
            </a:r>
            <a:r>
              <a:rPr lang="en-US" altLang="ja-JP" sz="3100" dirty="0">
                <a:sym typeface="Wingdings" panose="05000000000000000000" pitchFamily="2" charset="2"/>
              </a:rPr>
              <a:t>(3)</a:t>
            </a:r>
            <a:r>
              <a:rPr lang="ja-JP" altLang="en-US" sz="3100" dirty="0">
                <a:sym typeface="Wingdings" panose="05000000000000000000" pitchFamily="2" charset="2"/>
              </a:rPr>
              <a:t>ザンタック注射液</a:t>
            </a:r>
            <a:r>
              <a:rPr lang="en-US" altLang="ja-JP" sz="3100" dirty="0">
                <a:sym typeface="Wingdings" panose="05000000000000000000" pitchFamily="2" charset="2"/>
              </a:rPr>
              <a:t>50mg</a:t>
            </a:r>
            <a:r>
              <a:rPr lang="ja-JP" altLang="en-US" sz="3100" dirty="0">
                <a:sym typeface="Wingdings" panose="05000000000000000000" pitchFamily="2" charset="2"/>
              </a:rPr>
              <a:t>　 </a:t>
            </a:r>
            <a:r>
              <a:rPr lang="en-US" altLang="ja-JP" sz="3100" dirty="0">
                <a:sym typeface="Wingdings" panose="05000000000000000000" pitchFamily="2" charset="2"/>
              </a:rPr>
              <a:t>(4)</a:t>
            </a:r>
            <a:r>
              <a:rPr lang="ja-JP" altLang="en-US" sz="3100" dirty="0">
                <a:sym typeface="Wingdings" panose="05000000000000000000" pitchFamily="2" charset="2"/>
              </a:rPr>
              <a:t>ザンタック注射液</a:t>
            </a:r>
            <a:r>
              <a:rPr lang="en-US" altLang="ja-JP" sz="3100" dirty="0">
                <a:sym typeface="Wingdings" panose="05000000000000000000" pitchFamily="2" charset="2"/>
              </a:rPr>
              <a:t>100mg</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188720"/>
            <a:ext cx="12192000" cy="5669282"/>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ja-JP" altLang="en-US" sz="2400" dirty="0"/>
              <a:t>８４　　　　　　　　多数　　　　　出荷時期：</a:t>
            </a:r>
            <a:r>
              <a:rPr lang="en-US" altLang="ja-JP" sz="2400" dirty="0"/>
              <a:t>2016</a:t>
            </a:r>
            <a:r>
              <a:rPr lang="ja-JP" altLang="en-US" sz="2400" dirty="0"/>
              <a:t>年</a:t>
            </a:r>
            <a:r>
              <a:rPr lang="en-US" altLang="ja-JP" sz="2400" dirty="0"/>
              <a:t>12</a:t>
            </a:r>
            <a:r>
              <a:rPr lang="ja-JP" altLang="en-US" sz="2400" dirty="0"/>
              <a:t>月</a:t>
            </a:r>
            <a:r>
              <a:rPr lang="en-US" altLang="ja-JP" sz="2400" dirty="0"/>
              <a:t>9</a:t>
            </a:r>
            <a:r>
              <a:rPr lang="ja-JP" altLang="en-US" sz="2400" dirty="0"/>
              <a:t>日～</a:t>
            </a:r>
            <a:r>
              <a:rPr lang="en-US" altLang="ja-JP" sz="2400" dirty="0"/>
              <a:t>2019</a:t>
            </a:r>
            <a:r>
              <a:rPr lang="ja-JP" altLang="en-US" sz="2400" dirty="0"/>
              <a:t>年</a:t>
            </a:r>
            <a:r>
              <a:rPr lang="en-US" altLang="ja-JP" sz="2400" dirty="0"/>
              <a:t>9</a:t>
            </a:r>
            <a:r>
              <a:rPr lang="ja-JP" altLang="en-US" sz="2400" dirty="0"/>
              <a:t>月</a:t>
            </a:r>
            <a:r>
              <a:rPr lang="en-US" altLang="ja-JP" sz="2400" dirty="0"/>
              <a:t>18</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2019/09/26</a:t>
            </a:r>
          </a:p>
          <a:p>
            <a:pPr marL="0" indent="0">
              <a:buNone/>
            </a:pPr>
            <a:r>
              <a:rPr lang="ja-JP" altLang="en-US" dirty="0"/>
              <a:t>ラニチジン塩酸塩を原薬とする製剤において、発がん性がある物質と分類されている</a:t>
            </a:r>
            <a:r>
              <a:rPr lang="en-US" altLang="ja-JP" dirty="0"/>
              <a:t>N‐</a:t>
            </a:r>
            <a:r>
              <a:rPr lang="ja-JP" altLang="en-US" dirty="0"/>
              <a:t>ニトロソジメチルアミン</a:t>
            </a:r>
            <a:r>
              <a:rPr lang="en-US" altLang="ja-JP" dirty="0"/>
              <a:t>(NDMA)</a:t>
            </a:r>
            <a:r>
              <a:rPr lang="ja-JP" altLang="en-US" dirty="0"/>
              <a:t>が検出されたとの海外規制当局の情報を入手しました。</a:t>
            </a:r>
          </a:p>
          <a:p>
            <a:pPr marL="0" indent="0">
              <a:buNone/>
            </a:pPr>
            <a:r>
              <a:rPr lang="ja-JP" altLang="en-US" dirty="0"/>
              <a:t>現在、ザンタック錠およびザンタック注の原薬並びに製剤について調査並びに分析を実施中ではありますが、予防的措置として、対象ロットについて自主回収することとしました。</a:t>
            </a:r>
            <a:endParaRPr lang="en-US" altLang="ja-JP" dirty="0"/>
          </a:p>
          <a:p>
            <a:pPr marL="0" indent="0">
              <a:buNone/>
            </a:pPr>
            <a:r>
              <a:rPr lang="ja-JP" altLang="en-US" dirty="0"/>
              <a:t>⇒発がん性物質の存在が疑われているので製品回収を念のために行ったようです。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2352</TotalTime>
  <Words>10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販売名：(1)ザンタック錠75　　　　　　　 (2)ザンタック錠150 　　　　 (3)ザンタック注射液50mg　 (4)ザンタック注射液100mg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209</cp:revision>
  <dcterms:created xsi:type="dcterms:W3CDTF">2015-03-05T03:29:01Z</dcterms:created>
  <dcterms:modified xsi:type="dcterms:W3CDTF">2019-10-01T05:56:27Z</dcterms:modified>
</cp:coreProperties>
</file>