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3" d="100"/>
          <a:sy n="53" d="100"/>
        </p:scale>
        <p:origin x="60" y="4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2019/4/18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2019/4/18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2019/4/18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2019/4/18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1511167"/>
          </a:xfrm>
        </p:spPr>
        <p:txBody>
          <a:bodyPr>
            <a:noAutofit/>
          </a:bodyPr>
          <a:lstStyle/>
          <a:p>
            <a:r>
              <a:rPr lang="ja-JP" altLang="en-US" sz="2000" dirty="0">
                <a:sym typeface="Wingdings" panose="05000000000000000000" pitchFamily="2" charset="2"/>
              </a:rPr>
              <a:t>販売名：  </a:t>
            </a:r>
            <a:r>
              <a:rPr lang="en-US" altLang="ja-JP" sz="2000" dirty="0">
                <a:sym typeface="Wingdings" panose="05000000000000000000" pitchFamily="2" charset="2"/>
              </a:rPr>
              <a:t>(1)</a:t>
            </a:r>
            <a:r>
              <a:rPr lang="ja-JP" altLang="en-US" sz="2000" dirty="0">
                <a:sym typeface="Wingdings" panose="05000000000000000000" pitchFamily="2" charset="2"/>
              </a:rPr>
              <a:t>ゴールドウエルブリーチｎ　 </a:t>
            </a:r>
            <a:r>
              <a:rPr lang="en-US" altLang="ja-JP" sz="2000" dirty="0">
                <a:sym typeface="Wingdings" panose="05000000000000000000" pitchFamily="2" charset="2"/>
              </a:rPr>
              <a:t>(2)</a:t>
            </a:r>
            <a:r>
              <a:rPr lang="ja-JP" altLang="en-US" sz="2000" dirty="0">
                <a:sym typeface="Wingdings" panose="05000000000000000000" pitchFamily="2" charset="2"/>
              </a:rPr>
              <a:t>トップシック　６Ｋｎｔ　 </a:t>
            </a:r>
            <a:r>
              <a:rPr lang="en-US" altLang="ja-JP" sz="2000" dirty="0">
                <a:sym typeface="Wingdings" panose="05000000000000000000" pitchFamily="2" charset="2"/>
              </a:rPr>
              <a:t>(3)</a:t>
            </a:r>
            <a:r>
              <a:rPr lang="ja-JP" altLang="en-US" sz="2000" dirty="0">
                <a:sym typeface="Wingdings" panose="05000000000000000000" pitchFamily="2" charset="2"/>
              </a:rPr>
              <a:t>トップシック　９Ｎｎｔ　 </a:t>
            </a:r>
            <a:r>
              <a:rPr lang="en-US" altLang="ja-JP" sz="2000" dirty="0">
                <a:sym typeface="Wingdings" panose="05000000000000000000" pitchFamily="2" charset="2"/>
              </a:rPr>
              <a:t>(4)</a:t>
            </a:r>
            <a:r>
              <a:rPr lang="ja-JP" altLang="en-US" sz="2000" dirty="0">
                <a:sym typeface="Wingdings" panose="05000000000000000000" pitchFamily="2" charset="2"/>
              </a:rPr>
              <a:t>トップシック　６Ｇｎｔ</a:t>
            </a:r>
            <a:br>
              <a:rPr lang="ja-JP" altLang="en-US" sz="2000" dirty="0">
                <a:sym typeface="Wingdings" panose="05000000000000000000" pitchFamily="2" charset="2"/>
              </a:rPr>
            </a:br>
            <a:r>
              <a:rPr lang="ja-JP" altLang="en-US" sz="2000" dirty="0">
                <a:sym typeface="Wingdings" panose="05000000000000000000" pitchFamily="2" charset="2"/>
              </a:rPr>
              <a:t>　　　　　</a:t>
            </a:r>
            <a:r>
              <a:rPr lang="en-US" altLang="ja-JP" sz="2000" dirty="0">
                <a:sym typeface="Wingdings" panose="05000000000000000000" pitchFamily="2" charset="2"/>
              </a:rPr>
              <a:t>(5)</a:t>
            </a:r>
            <a:r>
              <a:rPr lang="ja-JP" altLang="en-US" sz="2000" dirty="0">
                <a:sym typeface="Wingdings" panose="05000000000000000000" pitchFamily="2" charset="2"/>
              </a:rPr>
              <a:t>トツフシック　１１ＭＭｎｔ　　 </a:t>
            </a:r>
            <a:r>
              <a:rPr lang="en-US" altLang="ja-JP" sz="2000" dirty="0">
                <a:sym typeface="Wingdings" panose="05000000000000000000" pitchFamily="2" charset="2"/>
              </a:rPr>
              <a:t>(6)</a:t>
            </a:r>
            <a:r>
              <a:rPr lang="ja-JP" altLang="en-US" sz="2000" dirty="0">
                <a:sym typeface="Wingdings" panose="05000000000000000000" pitchFamily="2" charset="2"/>
              </a:rPr>
              <a:t>トップシック　６ＲＫｎｔ　 </a:t>
            </a:r>
            <a:r>
              <a:rPr lang="en-US" altLang="ja-JP" sz="2000" dirty="0">
                <a:sym typeface="Wingdings" panose="05000000000000000000" pitchFamily="2" charset="2"/>
              </a:rPr>
              <a:t>(7)</a:t>
            </a:r>
            <a:r>
              <a:rPr lang="ja-JP" altLang="en-US" sz="2000" dirty="0">
                <a:sym typeface="Wingdings" panose="05000000000000000000" pitchFamily="2" charset="2"/>
              </a:rPr>
              <a:t>トップシック　１０Ｇｎｔ　 </a:t>
            </a:r>
            <a:r>
              <a:rPr lang="en-US" altLang="ja-JP" sz="2000" dirty="0">
                <a:sym typeface="Wingdings" panose="05000000000000000000" pitchFamily="2" charset="2"/>
              </a:rPr>
              <a:t>(8)</a:t>
            </a:r>
            <a:r>
              <a:rPr lang="ja-JP" altLang="en-US" sz="2000" dirty="0">
                <a:sym typeface="Wingdings" panose="05000000000000000000" pitchFamily="2" charset="2"/>
              </a:rPr>
              <a:t>トップシック　７Ｎｎｔ</a:t>
            </a:r>
            <a:br>
              <a:rPr lang="ja-JP" altLang="en-US" sz="2000" dirty="0">
                <a:sym typeface="Wingdings" panose="05000000000000000000" pitchFamily="2" charset="2"/>
              </a:rPr>
            </a:br>
            <a:r>
              <a:rPr lang="ja-JP" altLang="en-US" sz="2000" dirty="0">
                <a:sym typeface="Wingdings" panose="05000000000000000000" pitchFamily="2" charset="2"/>
              </a:rPr>
              <a:t>　　　　　　 </a:t>
            </a:r>
            <a:r>
              <a:rPr lang="en-US" altLang="ja-JP" sz="2000" dirty="0">
                <a:sym typeface="Wingdings" panose="05000000000000000000" pitchFamily="2" charset="2"/>
              </a:rPr>
              <a:t>(9)</a:t>
            </a:r>
            <a:r>
              <a:rPr lang="ja-JP" altLang="en-US" sz="2000" dirty="0">
                <a:sym typeface="Wingdings" panose="05000000000000000000" pitchFamily="2" charset="2"/>
              </a:rPr>
              <a:t>トップシック　１０Ｋｎｔ　 </a:t>
            </a:r>
            <a:r>
              <a:rPr lang="en-US" altLang="ja-JP" sz="2000" dirty="0">
                <a:sym typeface="Wingdings" panose="05000000000000000000" pitchFamily="2" charset="2"/>
              </a:rPr>
              <a:t>(10)</a:t>
            </a:r>
            <a:r>
              <a:rPr lang="ja-JP" altLang="en-US" sz="2000" dirty="0">
                <a:sym typeface="Wingdings" panose="05000000000000000000" pitchFamily="2" charset="2"/>
              </a:rPr>
              <a:t>トップシック　ＲＭｎｔ　 </a:t>
            </a:r>
            <a:r>
              <a:rPr lang="en-US" altLang="ja-JP" sz="2000" dirty="0">
                <a:sym typeface="Wingdings" panose="05000000000000000000" pitchFamily="2" charset="2"/>
              </a:rPr>
              <a:t>(11)</a:t>
            </a:r>
            <a:r>
              <a:rPr lang="ja-JP" altLang="en-US" sz="2000" dirty="0">
                <a:sym typeface="Wingdings" panose="05000000000000000000" pitchFamily="2" charset="2"/>
              </a:rPr>
              <a:t>トップシック　１０ＲＫｎｔ　 </a:t>
            </a:r>
            <a:r>
              <a:rPr lang="en-US" altLang="ja-JP" sz="2000" dirty="0">
                <a:sym typeface="Wingdings" panose="05000000000000000000" pitchFamily="2" charset="2"/>
              </a:rPr>
              <a:t>(12)</a:t>
            </a:r>
            <a:r>
              <a:rPr lang="ja-JP" altLang="en-US" sz="2000" dirty="0">
                <a:sym typeface="Wingdings" panose="05000000000000000000" pitchFamily="2" charset="2"/>
              </a:rPr>
              <a:t>トップシック　８ＧＧｎｔ</a:t>
            </a:r>
            <a:br>
              <a:rPr lang="ja-JP" altLang="en-US" sz="2000" dirty="0">
                <a:sym typeface="Wingdings" panose="05000000000000000000" pitchFamily="2" charset="2"/>
              </a:rPr>
            </a:br>
            <a:r>
              <a:rPr lang="ja-JP" altLang="en-US" sz="2000" dirty="0">
                <a:sym typeface="Wingdings" panose="05000000000000000000" pitchFamily="2" charset="2"/>
              </a:rPr>
              <a:t>　　　　　　 </a:t>
            </a:r>
            <a:r>
              <a:rPr lang="en-US" altLang="ja-JP" sz="2000" dirty="0">
                <a:sym typeface="Wingdings" panose="05000000000000000000" pitchFamily="2" charset="2"/>
              </a:rPr>
              <a:t>(13)</a:t>
            </a:r>
            <a:r>
              <a:rPr lang="ja-JP" altLang="en-US" sz="2000" dirty="0">
                <a:sym typeface="Wingdings" panose="05000000000000000000" pitchFamily="2" charset="2"/>
              </a:rPr>
              <a:t>トップシック　６ＯＲｎｔ </a:t>
            </a:r>
            <a:r>
              <a:rPr lang="en-US" altLang="ja-JP" sz="2000" dirty="0">
                <a:sym typeface="Wingdings" panose="05000000000000000000" pitchFamily="2" charset="2"/>
              </a:rPr>
              <a:t>(14)</a:t>
            </a:r>
            <a:r>
              <a:rPr lang="ja-JP" altLang="en-US" sz="2000" dirty="0">
                <a:sym typeface="Wingdings" panose="05000000000000000000" pitchFamily="2" charset="2"/>
              </a:rPr>
              <a:t>トップシック　１３ＲＫｎｔ </a:t>
            </a:r>
            <a:r>
              <a:rPr lang="en-US" altLang="ja-JP" sz="2000" dirty="0">
                <a:sym typeface="Wingdings" panose="05000000000000000000" pitchFamily="2" charset="2"/>
              </a:rPr>
              <a:t>(15)</a:t>
            </a:r>
            <a:r>
              <a:rPr lang="ja-JP" altLang="en-US" sz="2000" dirty="0">
                <a:sym typeface="Wingdings" panose="05000000000000000000" pitchFamily="2" charset="2"/>
              </a:rPr>
              <a:t>トップシック　４Ｎｎｔ </a:t>
            </a:r>
            <a:r>
              <a:rPr lang="en-US" altLang="ja-JP" sz="2000" dirty="0">
                <a:sym typeface="Wingdings" panose="05000000000000000000" pitchFamily="2" charset="2"/>
              </a:rPr>
              <a:t>(16)</a:t>
            </a:r>
            <a:r>
              <a:rPr lang="ja-JP" altLang="en-US" sz="2000" dirty="0">
                <a:sym typeface="Wingdings" panose="05000000000000000000" pitchFamily="2" charset="2"/>
              </a:rPr>
              <a:t>トップシック　ＧＭｎｔ</a:t>
            </a:r>
            <a:br>
              <a:rPr lang="ja-JP" altLang="en-US" sz="2000" dirty="0">
                <a:sym typeface="Wingdings" panose="05000000000000000000" pitchFamily="2" charset="2"/>
              </a:rPr>
            </a:br>
            <a:r>
              <a:rPr lang="ja-JP" altLang="en-US" sz="2000" dirty="0">
                <a:sym typeface="Wingdings" panose="05000000000000000000" pitchFamily="2" charset="2"/>
              </a:rPr>
              <a:t>　　　　　　 </a:t>
            </a:r>
            <a:r>
              <a:rPr lang="en-US" altLang="ja-JP" sz="2000" dirty="0">
                <a:sym typeface="Wingdings" panose="05000000000000000000" pitchFamily="2" charset="2"/>
              </a:rPr>
              <a:t>(17)</a:t>
            </a:r>
            <a:r>
              <a:rPr lang="ja-JP" altLang="en-US" sz="2000" dirty="0">
                <a:sym typeface="Wingdings" panose="05000000000000000000" pitchFamily="2" charset="2"/>
              </a:rPr>
              <a:t>トップシック　６ＧＧｎｔ </a:t>
            </a:r>
            <a:r>
              <a:rPr lang="en-US" altLang="ja-JP" sz="2000" dirty="0">
                <a:sym typeface="Wingdings" panose="05000000000000000000" pitchFamily="2" charset="2"/>
              </a:rPr>
              <a:t>(18)</a:t>
            </a:r>
            <a:r>
              <a:rPr lang="ja-JP" altLang="en-US" sz="2000" dirty="0">
                <a:sym typeface="Wingdings" panose="05000000000000000000" pitchFamily="2" charset="2"/>
              </a:rPr>
              <a:t>トップシック　１１ＲＫｎｔ </a:t>
            </a:r>
            <a:r>
              <a:rPr lang="en-US" altLang="ja-JP" sz="2000" dirty="0">
                <a:sym typeface="Wingdings" panose="05000000000000000000" pitchFamily="2" charset="2"/>
              </a:rPr>
              <a:t>(19)</a:t>
            </a:r>
            <a:r>
              <a:rPr lang="ja-JP" altLang="en-US" sz="2000" dirty="0">
                <a:sym typeface="Wingdings" panose="05000000000000000000" pitchFamily="2" charset="2"/>
              </a:rPr>
              <a:t>トップシック　８Ｇｎｔ </a:t>
            </a:r>
            <a:r>
              <a:rPr lang="en-US" altLang="ja-JP" sz="2000" dirty="0">
                <a:sym typeface="Wingdings" panose="05000000000000000000" pitchFamily="2" charset="2"/>
              </a:rPr>
              <a:t>(20)</a:t>
            </a:r>
            <a:r>
              <a:rPr lang="ja-JP" altLang="en-US" sz="2000" dirty="0">
                <a:sym typeface="Wingdings" panose="05000000000000000000" pitchFamily="2" charset="2"/>
              </a:rPr>
              <a:t>トップシック　８Ｋｎｔ</a:t>
            </a:r>
            <a:br>
              <a:rPr lang="ja-JP" altLang="en-US" sz="2000" dirty="0">
                <a:sym typeface="Wingdings" panose="05000000000000000000" pitchFamily="2" charset="2"/>
              </a:rPr>
            </a:br>
            <a:r>
              <a:rPr lang="ja-JP" altLang="en-US" sz="2000" dirty="0">
                <a:sym typeface="Wingdings" panose="05000000000000000000" pitchFamily="2" charset="2"/>
              </a:rPr>
              <a:t>　　　　　　 </a:t>
            </a:r>
            <a:r>
              <a:rPr lang="en-US" altLang="ja-JP" sz="2000" dirty="0">
                <a:sym typeface="Wingdings" panose="05000000000000000000" pitchFamily="2" charset="2"/>
              </a:rPr>
              <a:t>(21)</a:t>
            </a:r>
            <a:r>
              <a:rPr lang="ja-JP" altLang="en-US" sz="2000" dirty="0">
                <a:sym typeface="Wingdings" panose="05000000000000000000" pitchFamily="2" charset="2"/>
              </a:rPr>
              <a:t>トップシック　ＶＭｎｔ　 </a:t>
            </a:r>
            <a:r>
              <a:rPr lang="en-US" altLang="ja-JP" sz="2000" dirty="0">
                <a:sym typeface="Wingdings" panose="05000000000000000000" pitchFamily="2" charset="2"/>
              </a:rPr>
              <a:t>(22)</a:t>
            </a:r>
            <a:r>
              <a:rPr lang="ja-JP" altLang="en-US" sz="2000" dirty="0">
                <a:sym typeface="Wingdings" panose="05000000000000000000" pitchFamily="2" charset="2"/>
              </a:rPr>
              <a:t>トップシック　１１ＢｅＰｎｔ </a:t>
            </a:r>
            <a:r>
              <a:rPr lang="en-US" altLang="ja-JP" sz="2000" dirty="0">
                <a:sym typeface="Wingdings" panose="05000000000000000000" pitchFamily="2" charset="2"/>
              </a:rPr>
              <a:t>(23)</a:t>
            </a:r>
            <a:r>
              <a:rPr lang="ja-JP" altLang="en-US" sz="2000" dirty="0">
                <a:sym typeface="Wingdings" panose="05000000000000000000" pitchFamily="2" charset="2"/>
              </a:rPr>
              <a:t>トップシック　８ＲＫｎｔ　</a:t>
            </a:r>
            <a:r>
              <a:rPr lang="ja-JP" altLang="en-US" sz="2000" dirty="0">
                <a:solidFill>
                  <a:srgbClr val="C00000"/>
                </a:solidFill>
                <a:sym typeface="Wingdings" panose="05000000000000000000" pitchFamily="2" charset="2"/>
              </a:rPr>
              <a:t>製品回収</a:t>
            </a:r>
            <a:endParaRPr kumimoji="1" lang="ja-JP" altLang="en-US" sz="2000" dirty="0">
              <a:solidFill>
                <a:srgbClr val="C00000"/>
              </a:solidFill>
            </a:endParaRPr>
          </a:p>
        </p:txBody>
      </p:sp>
      <p:sp>
        <p:nvSpPr>
          <p:cNvPr id="3" name="コンテンツ プレースホルダー 2"/>
          <p:cNvSpPr>
            <a:spLocks noGrp="1"/>
          </p:cNvSpPr>
          <p:nvPr>
            <p:ph idx="1"/>
          </p:nvPr>
        </p:nvSpPr>
        <p:spPr>
          <a:xfrm>
            <a:off x="0" y="1768642"/>
            <a:ext cx="12192000" cy="5089359"/>
          </a:xfrm>
        </p:spPr>
        <p:txBody>
          <a:bodyPr>
            <a:noAutofit/>
          </a:bodyPr>
          <a:lstStyle/>
          <a:p>
            <a:pPr marL="0" indent="0">
              <a:buNone/>
            </a:pPr>
            <a:r>
              <a:rPr lang="ja-JP" altLang="en-US" dirty="0">
                <a:solidFill>
                  <a:schemeClr val="accent5">
                    <a:lumMod val="75000"/>
                  </a:schemeClr>
                </a:solidFill>
              </a:rPr>
              <a:t>対象ロット　　数量及　　　　　　出荷時期</a:t>
            </a:r>
            <a:endParaRPr lang="en-US" altLang="ja-JP" dirty="0">
              <a:solidFill>
                <a:schemeClr val="accent5">
                  <a:lumMod val="75000"/>
                </a:schemeClr>
              </a:solidFill>
            </a:endParaRPr>
          </a:p>
          <a:p>
            <a:pPr marL="0" indent="0">
              <a:buNone/>
            </a:pPr>
            <a:r>
              <a:rPr lang="ja-JP" altLang="en-US" dirty="0"/>
              <a:t>これまで製造販売したすべての製品</a:t>
            </a:r>
          </a:p>
          <a:p>
            <a:pPr marL="0" indent="0">
              <a:buNone/>
            </a:pPr>
            <a:r>
              <a:rPr lang="ja-JP" altLang="en-US" dirty="0">
                <a:solidFill>
                  <a:schemeClr val="accent5">
                    <a:lumMod val="75000"/>
                  </a:schemeClr>
                </a:solidFill>
              </a:rPr>
              <a:t>回収理由　</a:t>
            </a:r>
            <a:r>
              <a:rPr lang="en-US" altLang="ja-JP" dirty="0"/>
              <a:t>2019/04/18</a:t>
            </a:r>
          </a:p>
          <a:p>
            <a:pPr marL="0" indent="0">
              <a:buNone/>
            </a:pPr>
            <a:r>
              <a:rPr lang="ja-JP" altLang="en-US" dirty="0"/>
              <a:t>海外製造所において承認書に記載されている規格と異なる原料を使用したことが判明した為、自主回収いたします。</a:t>
            </a:r>
          </a:p>
          <a:p>
            <a:pPr marL="0" indent="0">
              <a:buNone/>
            </a:pPr>
            <a:endParaRPr lang="ja-JP" altLang="en-US" sz="800" dirty="0"/>
          </a:p>
          <a:p>
            <a:pPr marL="0" indent="0">
              <a:buNone/>
            </a:pPr>
            <a:r>
              <a:rPr lang="ja-JP" altLang="en-US" dirty="0">
                <a:solidFill>
                  <a:schemeClr val="accent5">
                    <a:lumMod val="75000"/>
                  </a:schemeClr>
                </a:solidFill>
              </a:rPr>
              <a:t>危惧される具体的な健康被害</a:t>
            </a:r>
          </a:p>
          <a:p>
            <a:pPr marL="0" indent="0">
              <a:buNone/>
            </a:pPr>
            <a:r>
              <a:rPr lang="ja-JP" altLang="en-US" dirty="0"/>
              <a:t>国内製造所において、すべてのロットについて製品規格に適合することを確認のうえ出荷している為、重篤な健康被害が発生する可能性はないと考えております。</a:t>
            </a:r>
          </a:p>
          <a:p>
            <a:pPr marL="0" indent="0">
              <a:buNone/>
            </a:pPr>
            <a:r>
              <a:rPr lang="ja-JP" altLang="en-US" dirty="0"/>
              <a:t>また、現在までにお客様からの健康被害の報告はありません。</a:t>
            </a:r>
          </a:p>
          <a:p>
            <a:pPr marL="0" indent="0">
              <a:buNone/>
            </a:pPr>
            <a:r>
              <a:rPr lang="ja-JP" altLang="en-US"/>
              <a:t>⇒海外製造品で、</a:t>
            </a:r>
            <a:r>
              <a:rPr lang="ja-JP" altLang="en-US" dirty="0"/>
              <a:t>添加剤の規格が異なっていたのかもしれません。</a:t>
            </a:r>
            <a:endParaRPr lang="en-US" altLang="ja-JP" dirty="0"/>
          </a:p>
          <a:p>
            <a:pPr marL="0" indent="0">
              <a:buNone/>
            </a:pPr>
            <a:endParaRPr lang="en-US" altLang="ja-JP"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2297</TotalTime>
  <Words>9</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(1)ゴールドウエルブリーチｎ　 (2)トップシック　６Ｋｎｔ　 (3)トップシック　９Ｎｎｔ　 (4)トップシック　６Ｇｎｔ 　　　　　(5)トツフシック　１１ＭＭｎｔ　　 (6)トップシック　６ＲＫｎｔ　 (7)トップシック　１０Ｇｎｔ　 (8)トップシック　７Ｎｎｔ 　　　　　　 (9)トップシック　１０Ｋｎｔ　 (10)トップシック　ＲＭｎｔ　 (11)トップシック　１０ＲＫｎｔ　 (12)トップシック　８ＧＧｎｔ 　　　　　　 (13)トップシック　６ＯＲｎｔ (14)トップシック　１３ＲＫｎｔ (15)トップシック　４Ｎｎｔ (16)トップシック　ＧＭｎｔ 　　　　　　 (17)トップシック　６ＧＧｎｔ (18)トップシック　１１ＲＫｎｔ (19)トップシック　８Ｇｎｔ (20)トップシック　８Ｋｎｔ 　　　　　　 (21)トップシック　ＶＭｎｔ　 (22)トップシック　１１ＢｅＰｎｔ (23)トップシック　８ＲＫｎｔ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 </cp:lastModifiedBy>
  <cp:revision>206</cp:revision>
  <dcterms:created xsi:type="dcterms:W3CDTF">2015-03-05T03:29:01Z</dcterms:created>
  <dcterms:modified xsi:type="dcterms:W3CDTF">2019-04-18T11:55:33Z</dcterms:modified>
</cp:coreProperties>
</file>