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94660"/>
  </p:normalViewPr>
  <p:slideViewPr>
    <p:cSldViewPr snapToGrid="0">
      <p:cViewPr varScale="1">
        <p:scale>
          <a:sx n="37" d="100"/>
          <a:sy n="37" d="100"/>
        </p:scale>
        <p:origin x="60"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486877"/>
          </a:xfrm>
        </p:spPr>
        <p:txBody>
          <a:bodyPr>
            <a:normAutofit fontScale="90000"/>
          </a:bodyPr>
          <a:lstStyle/>
          <a:p>
            <a:r>
              <a:rPr lang="ja-JP" altLang="en-US" sz="3600" dirty="0"/>
              <a:t>販売名</a:t>
            </a:r>
            <a:r>
              <a:rPr lang="ja-JP" altLang="en-US" sz="3600" dirty="0"/>
              <a:t>：ダントリウム静注用</a:t>
            </a:r>
            <a:r>
              <a:rPr lang="ja-JP" altLang="en-US" sz="3600" dirty="0" smtClean="0"/>
              <a:t>２０ｍｇ</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192696"/>
            <a:ext cx="12191999" cy="5665304"/>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ロット、数量及び出荷</a:t>
            </a:r>
            <a:r>
              <a:rPr lang="ja-JP" altLang="en-US" sz="3200" b="1" dirty="0" smtClean="0">
                <a:solidFill>
                  <a:srgbClr val="002060"/>
                </a:solidFill>
              </a:rPr>
              <a:t>時期　　</a:t>
            </a:r>
            <a:endParaRPr lang="ja-JP" altLang="en-US" dirty="0"/>
          </a:p>
          <a:p>
            <a:pPr marL="0" indent="0">
              <a:buNone/>
            </a:pPr>
            <a:r>
              <a:rPr lang="ja-JP" altLang="en-US" dirty="0" smtClean="0"/>
              <a:t>対象</a:t>
            </a:r>
            <a:r>
              <a:rPr lang="ja-JP" altLang="en-US" dirty="0"/>
              <a:t>ロット</a:t>
            </a:r>
            <a:r>
              <a:rPr lang="ja-JP" altLang="en-US" dirty="0" smtClean="0"/>
              <a:t>：１４ロット</a:t>
            </a:r>
            <a:endParaRPr lang="en-US" altLang="ja-JP" dirty="0"/>
          </a:p>
          <a:p>
            <a:pPr marL="0" indent="0">
              <a:buNone/>
            </a:pPr>
            <a:r>
              <a:rPr lang="ja-JP" altLang="en-US" dirty="0" smtClean="0"/>
              <a:t>数量：約</a:t>
            </a:r>
            <a:r>
              <a:rPr lang="en-US" altLang="ja-JP" dirty="0" smtClean="0"/>
              <a:t>16,000</a:t>
            </a:r>
            <a:r>
              <a:rPr lang="ja-JP" altLang="en-US" dirty="0" smtClean="0"/>
              <a:t>箱</a:t>
            </a:r>
            <a:endParaRPr lang="ja-JP" altLang="en-US" dirty="0"/>
          </a:p>
          <a:p>
            <a:pPr marL="0" indent="0">
              <a:buNone/>
            </a:pPr>
            <a:r>
              <a:rPr lang="ja-JP" altLang="en-US" dirty="0"/>
              <a:t>市場出荷時期</a:t>
            </a:r>
            <a:r>
              <a:rPr lang="ja-JP" altLang="en-US" dirty="0" smtClean="0"/>
              <a:t>：</a:t>
            </a:r>
            <a:r>
              <a:rPr lang="en-US" altLang="ja-JP" dirty="0" smtClean="0"/>
              <a:t>2013</a:t>
            </a:r>
            <a:r>
              <a:rPr lang="ja-JP" altLang="en-US" dirty="0" smtClean="0"/>
              <a:t>年</a:t>
            </a:r>
            <a:r>
              <a:rPr lang="en-US" altLang="ja-JP" dirty="0" smtClean="0"/>
              <a:t>3</a:t>
            </a:r>
            <a:r>
              <a:rPr lang="ja-JP" altLang="en-US" dirty="0" smtClean="0"/>
              <a:t>月</a:t>
            </a:r>
            <a:r>
              <a:rPr lang="en-US" altLang="ja-JP" dirty="0" smtClean="0"/>
              <a:t>21</a:t>
            </a:r>
            <a:r>
              <a:rPr lang="ja-JP" altLang="en-US" dirty="0" smtClean="0"/>
              <a:t>日～</a:t>
            </a:r>
            <a:r>
              <a:rPr lang="en-US" altLang="ja-JP" dirty="0" smtClean="0"/>
              <a:t>2015</a:t>
            </a:r>
            <a:r>
              <a:rPr lang="ja-JP" altLang="en-US" dirty="0" smtClean="0"/>
              <a:t>年</a:t>
            </a:r>
            <a:r>
              <a:rPr lang="en-US" altLang="ja-JP" dirty="0"/>
              <a:t>1</a:t>
            </a:r>
            <a:r>
              <a:rPr lang="ja-JP" altLang="en-US" dirty="0" smtClean="0"/>
              <a:t>月</a:t>
            </a:r>
            <a:r>
              <a:rPr lang="en-US" altLang="ja-JP" dirty="0" smtClean="0"/>
              <a:t>16</a:t>
            </a:r>
            <a:r>
              <a:rPr lang="ja-JP" altLang="en-US" dirty="0" smtClean="0"/>
              <a:t>日</a:t>
            </a: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2995"/>
            <a:ext cx="12192000" cy="436605"/>
          </a:xfrm>
        </p:spPr>
        <p:txBody>
          <a:bodyPr>
            <a:normAutofit fontScale="90000"/>
          </a:bodyPr>
          <a:lstStyle/>
          <a:p>
            <a:r>
              <a:rPr lang="ja-JP" altLang="en-US" sz="3600" dirty="0"/>
              <a:t>販売名</a:t>
            </a:r>
            <a:r>
              <a:rPr lang="ja-JP" altLang="en-US" sz="3600" dirty="0"/>
              <a:t>：ダントリウム静注用</a:t>
            </a:r>
            <a:r>
              <a:rPr lang="ja-JP" altLang="en-US" sz="3600" dirty="0" smtClean="0"/>
              <a:t>２０ｍｇ</a:t>
            </a:r>
            <a:r>
              <a:rPr lang="ja-JP" altLang="en-US" sz="3600" dirty="0"/>
              <a:t>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868680"/>
            <a:ext cx="12191999" cy="5989320"/>
          </a:xfrm>
        </p:spPr>
        <p:txBody>
          <a:bodyPr>
            <a:normAutofit fontScale="92500" lnSpcReduction="10000"/>
          </a:bodyPr>
          <a:lstStyle/>
          <a:p>
            <a:pPr marL="0" indent="0">
              <a:buNone/>
            </a:pPr>
            <a:r>
              <a:rPr lang="ja-JP" altLang="en-US" sz="3400" b="1" dirty="0" smtClean="0">
                <a:solidFill>
                  <a:srgbClr val="002060"/>
                </a:solidFill>
              </a:rPr>
              <a:t>回収</a:t>
            </a:r>
            <a:r>
              <a:rPr lang="ja-JP" altLang="en-US" sz="3400" b="1" dirty="0">
                <a:solidFill>
                  <a:srgbClr val="002060"/>
                </a:solidFill>
              </a:rPr>
              <a:t>理由</a:t>
            </a:r>
            <a:r>
              <a:rPr lang="ja-JP" altLang="en-US" dirty="0"/>
              <a:t>　</a:t>
            </a:r>
            <a:r>
              <a:rPr lang="en-US" altLang="ja-JP" dirty="0" smtClean="0"/>
              <a:t>2015</a:t>
            </a:r>
            <a:r>
              <a:rPr lang="ja-JP" altLang="en-US" dirty="0" smtClean="0"/>
              <a:t>年</a:t>
            </a:r>
            <a:r>
              <a:rPr lang="ja-JP" altLang="en-US" dirty="0" smtClean="0"/>
              <a:t>８</a:t>
            </a:r>
            <a:r>
              <a:rPr lang="ja-JP" altLang="en-US" dirty="0" smtClean="0"/>
              <a:t>月</a:t>
            </a:r>
            <a:r>
              <a:rPr lang="en-US" altLang="ja-JP" dirty="0" smtClean="0"/>
              <a:t>27</a:t>
            </a:r>
            <a:r>
              <a:rPr lang="ja-JP" altLang="en-US" dirty="0" smtClean="0"/>
              <a:t>日</a:t>
            </a:r>
            <a:endParaRPr lang="ja-JP" altLang="en-US" dirty="0"/>
          </a:p>
          <a:p>
            <a:pPr marL="0" indent="0">
              <a:buNone/>
            </a:pPr>
            <a:r>
              <a:rPr lang="ja-JP" altLang="en-US" dirty="0"/>
              <a:t>ダントリウム静注用２０ｍｇ（ロット番号：Ｋ０１０Ｙ０１）の長期安定性試験において定量値が承認規格の</a:t>
            </a:r>
            <a:r>
              <a:rPr lang="ja-JP" altLang="en-US" dirty="0" smtClean="0"/>
              <a:t>下限値</a:t>
            </a:r>
            <a:r>
              <a:rPr lang="ja-JP" altLang="en-US" dirty="0"/>
              <a:t>付近となりました。関連ロットの参考品について定量試験を実施した結果、使用期限内に規格値を下回る</a:t>
            </a:r>
            <a:r>
              <a:rPr lang="ja-JP" altLang="en-US" dirty="0" smtClean="0"/>
              <a:t>可能性</a:t>
            </a:r>
            <a:r>
              <a:rPr lang="ja-JP" altLang="en-US" dirty="0"/>
              <a:t>があると判断し、自主回収することといたしました。</a:t>
            </a:r>
          </a:p>
          <a:p>
            <a:pPr marL="0" indent="0">
              <a:buNone/>
            </a:pPr>
            <a:endParaRPr lang="ja-JP" altLang="en-US" sz="900" dirty="0"/>
          </a:p>
          <a:p>
            <a:pPr marL="0" indent="0">
              <a:buNone/>
            </a:pPr>
            <a:r>
              <a:rPr lang="ja-JP" altLang="en-US" sz="3200" b="1" dirty="0" smtClean="0">
                <a:solidFill>
                  <a:schemeClr val="accent5">
                    <a:lumMod val="50000"/>
                  </a:schemeClr>
                </a:solidFill>
              </a:rPr>
              <a:t>危惧</a:t>
            </a:r>
            <a:r>
              <a:rPr lang="ja-JP" altLang="en-US" sz="3200" b="1" dirty="0">
                <a:solidFill>
                  <a:schemeClr val="accent5">
                    <a:lumMod val="50000"/>
                  </a:schemeClr>
                </a:solidFill>
              </a:rPr>
              <a:t>される具体的な健康被害</a:t>
            </a:r>
          </a:p>
          <a:p>
            <a:pPr marL="0" indent="0">
              <a:buNone/>
            </a:pPr>
            <a:r>
              <a:rPr lang="ja-JP" altLang="en-US" dirty="0"/>
              <a:t>定量値の低下が認められたロットにおいても承認規格の下限値付近であるため、有効性及び安全性への影響は</a:t>
            </a:r>
            <a:r>
              <a:rPr lang="ja-JP" altLang="en-US" dirty="0" smtClean="0"/>
              <a:t>なく</a:t>
            </a:r>
            <a:r>
              <a:rPr lang="ja-JP" altLang="en-US" dirty="0"/>
              <a:t>、重篤な健康被害が発生する可能性はまず無いものと考えられます。また、現在までに本件に関連すると</a:t>
            </a:r>
            <a:r>
              <a:rPr lang="ja-JP" altLang="en-US" dirty="0" smtClean="0"/>
              <a:t>考えられる</a:t>
            </a:r>
            <a:r>
              <a:rPr lang="ja-JP" altLang="en-US" dirty="0"/>
              <a:t>健康被害の報告は受けておりません</a:t>
            </a:r>
            <a:r>
              <a:rPr lang="ja-JP" altLang="en-US" dirty="0" smtClean="0"/>
              <a:t>。</a:t>
            </a:r>
            <a:endParaRPr lang="ja-JP" altLang="en-US" dirty="0"/>
          </a:p>
          <a:p>
            <a:pPr marL="0" indent="0">
              <a:buNone/>
            </a:pPr>
            <a:r>
              <a:rPr lang="ja-JP" altLang="en-US" dirty="0" smtClean="0"/>
              <a:t>⇒</a:t>
            </a:r>
            <a:endParaRPr lang="en-US" altLang="ja-JP" dirty="0" smtClean="0"/>
          </a:p>
          <a:p>
            <a:pPr marL="0" indent="0">
              <a:buNone/>
            </a:pPr>
            <a:r>
              <a:rPr lang="ja-JP" altLang="en-US" sz="3400" dirty="0" smtClean="0"/>
              <a:t>アステラス製薬さんがこれまで年次安定性試験を実施されていたと思いますが、過去</a:t>
            </a:r>
            <a:r>
              <a:rPr lang="en-US" altLang="ja-JP" sz="3400" dirty="0" smtClean="0"/>
              <a:t>2</a:t>
            </a:r>
            <a:r>
              <a:rPr lang="ja-JP" altLang="en-US" sz="3400" smtClean="0"/>
              <a:t>年半に遡って製品回収をされているので、昨年度の年次安定性はどうだったのでしょうか？</a:t>
            </a:r>
            <a:endParaRPr lang="en-US" altLang="ja-JP" sz="3400" dirty="0" smtClean="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19</Words>
  <Application>Microsoft Office PowerPoint</Application>
  <PresentationFormat>ワイド画面</PresentationFormat>
  <Paragraphs>13</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Arial</vt:lpstr>
      <vt:lpstr>Calibri</vt:lpstr>
      <vt:lpstr>Calibri Light</vt:lpstr>
      <vt:lpstr>Office テーマ</vt:lpstr>
      <vt:lpstr>販売名：ダントリウム静注用２０ｍｇ　     製品回収</vt:lpstr>
      <vt:lpstr>販売名：ダントリウム静注用２０ｍｇ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26</cp:revision>
  <dcterms:created xsi:type="dcterms:W3CDTF">2015-03-05T03:29:01Z</dcterms:created>
  <dcterms:modified xsi:type="dcterms:W3CDTF">2015-09-03T09:07:57Z</dcterms:modified>
</cp:coreProperties>
</file>