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39" d="100"/>
          <a:sy n="39" d="100"/>
        </p:scale>
        <p:origin x="68" y="8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2019/4/5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2019/4/5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2019/4/5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2019/4/5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2019/4/5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2019/4/5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2019/4/5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2019/4/5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2019/4/5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2019/4/5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2019/4/5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2019/4/5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8"/>
            <a:ext cx="12192000" cy="658643"/>
          </a:xfrm>
        </p:spPr>
        <p:txBody>
          <a:bodyPr>
            <a:noAutofit/>
          </a:bodyPr>
          <a:lstStyle/>
          <a:p>
            <a:r>
              <a:rPr lang="ja-JP" altLang="en-US" sz="3600" dirty="0">
                <a:sym typeface="Wingdings" panose="05000000000000000000" pitchFamily="2" charset="2"/>
              </a:rPr>
              <a:t>販売名　　：グルカゴン注射用１単位「</a:t>
            </a:r>
            <a:r>
              <a:rPr lang="en-US" altLang="ja-JP" sz="3600" dirty="0">
                <a:sym typeface="Wingdings" panose="05000000000000000000" pitchFamily="2" charset="2"/>
              </a:rPr>
              <a:t>F</a:t>
            </a:r>
            <a:r>
              <a:rPr lang="ja-JP" altLang="en-US" sz="3600" dirty="0">
                <a:sym typeface="Wingdings" panose="05000000000000000000" pitchFamily="2" charset="2"/>
              </a:rPr>
              <a:t>」　　</a:t>
            </a:r>
            <a:r>
              <a:rPr lang="ja-JP" altLang="en-US" sz="3600" dirty="0">
                <a:solidFill>
                  <a:srgbClr val="C00000"/>
                </a:solidFill>
              </a:rPr>
              <a:t>製品回収</a:t>
            </a:r>
            <a:endParaRPr kumimoji="1" lang="ja-JP" altLang="en-US" sz="3600" dirty="0">
              <a:solidFill>
                <a:srgbClr val="C00000"/>
              </a:solidFill>
            </a:endParaRPr>
          </a:p>
        </p:txBody>
      </p:sp>
      <p:sp>
        <p:nvSpPr>
          <p:cNvPr id="3" name="コンテンツ プレースホルダー 2"/>
          <p:cNvSpPr>
            <a:spLocks noGrp="1"/>
          </p:cNvSpPr>
          <p:nvPr>
            <p:ph idx="1"/>
          </p:nvPr>
        </p:nvSpPr>
        <p:spPr>
          <a:xfrm>
            <a:off x="0" y="947057"/>
            <a:ext cx="12192000" cy="5910943"/>
          </a:xfrm>
        </p:spPr>
        <p:txBody>
          <a:bodyPr>
            <a:noAutofit/>
          </a:bodyPr>
          <a:lstStyle/>
          <a:p>
            <a:pPr marL="0" indent="0">
              <a:buNone/>
            </a:pPr>
            <a:r>
              <a:rPr lang="ja-JP" altLang="en-US" sz="3000" dirty="0">
                <a:solidFill>
                  <a:schemeClr val="accent5">
                    <a:lumMod val="75000"/>
                  </a:schemeClr>
                </a:solidFill>
              </a:rPr>
              <a:t>対象ロット　　数量及　　　　　　出荷時期</a:t>
            </a:r>
            <a:endParaRPr lang="en-US" altLang="ja-JP" sz="3000" dirty="0">
              <a:solidFill>
                <a:schemeClr val="accent5">
                  <a:lumMod val="75000"/>
                </a:schemeClr>
              </a:solidFill>
            </a:endParaRPr>
          </a:p>
          <a:p>
            <a:pPr marL="0" indent="0">
              <a:buNone/>
            </a:pPr>
            <a:r>
              <a:rPr lang="ja-JP" altLang="en-US" sz="3000" dirty="0">
                <a:solidFill>
                  <a:schemeClr val="accent5">
                    <a:lumMod val="75000"/>
                  </a:schemeClr>
                </a:solidFill>
              </a:rPr>
              <a:t>１３ロット　　　　約</a:t>
            </a:r>
            <a:r>
              <a:rPr lang="en-US" altLang="ja-JP" sz="3000" dirty="0">
                <a:solidFill>
                  <a:schemeClr val="accent5">
                    <a:lumMod val="75000"/>
                  </a:schemeClr>
                </a:solidFill>
              </a:rPr>
              <a:t>14</a:t>
            </a:r>
            <a:r>
              <a:rPr lang="ja-JP" altLang="en-US" sz="3000" dirty="0">
                <a:solidFill>
                  <a:schemeClr val="accent5">
                    <a:lumMod val="75000"/>
                  </a:schemeClr>
                </a:solidFill>
              </a:rPr>
              <a:t>万箱　　　 </a:t>
            </a:r>
            <a:r>
              <a:rPr lang="en-US" altLang="ja-JP" sz="3000" dirty="0">
                <a:solidFill>
                  <a:schemeClr val="accent5">
                    <a:lumMod val="75000"/>
                  </a:schemeClr>
                </a:solidFill>
              </a:rPr>
              <a:t>2017</a:t>
            </a:r>
            <a:r>
              <a:rPr lang="ja-JP" altLang="en-US" sz="3000" dirty="0">
                <a:solidFill>
                  <a:schemeClr val="accent5">
                    <a:lumMod val="75000"/>
                  </a:schemeClr>
                </a:solidFill>
              </a:rPr>
              <a:t>年</a:t>
            </a:r>
            <a:r>
              <a:rPr lang="en-US" altLang="ja-JP" sz="3000" dirty="0">
                <a:solidFill>
                  <a:schemeClr val="accent5">
                    <a:lumMod val="75000"/>
                  </a:schemeClr>
                </a:solidFill>
              </a:rPr>
              <a:t>8</a:t>
            </a:r>
            <a:r>
              <a:rPr lang="ja-JP" altLang="en-US" sz="3000" dirty="0">
                <a:solidFill>
                  <a:schemeClr val="accent5">
                    <a:lumMod val="75000"/>
                  </a:schemeClr>
                </a:solidFill>
              </a:rPr>
              <a:t>月 ～ </a:t>
            </a:r>
            <a:r>
              <a:rPr lang="en-US" altLang="ja-JP" sz="3000" dirty="0">
                <a:solidFill>
                  <a:schemeClr val="accent5">
                    <a:lumMod val="75000"/>
                  </a:schemeClr>
                </a:solidFill>
              </a:rPr>
              <a:t>2019</a:t>
            </a:r>
            <a:r>
              <a:rPr lang="ja-JP" altLang="en-US" sz="3000" dirty="0">
                <a:solidFill>
                  <a:schemeClr val="accent5">
                    <a:lumMod val="75000"/>
                  </a:schemeClr>
                </a:solidFill>
              </a:rPr>
              <a:t>年</a:t>
            </a:r>
            <a:r>
              <a:rPr lang="en-US" altLang="ja-JP" sz="3000" dirty="0">
                <a:solidFill>
                  <a:schemeClr val="accent5">
                    <a:lumMod val="75000"/>
                  </a:schemeClr>
                </a:solidFill>
              </a:rPr>
              <a:t>3</a:t>
            </a:r>
            <a:r>
              <a:rPr lang="ja-JP" altLang="en-US" sz="3000" dirty="0">
                <a:solidFill>
                  <a:schemeClr val="accent5">
                    <a:lumMod val="75000"/>
                  </a:schemeClr>
                </a:solidFill>
              </a:rPr>
              <a:t>月</a:t>
            </a:r>
          </a:p>
          <a:p>
            <a:pPr marL="0" indent="0">
              <a:buNone/>
            </a:pPr>
            <a:endParaRPr lang="en-US" altLang="ja-JP" sz="1000" dirty="0">
              <a:solidFill>
                <a:schemeClr val="accent5">
                  <a:lumMod val="75000"/>
                </a:schemeClr>
              </a:solidFill>
            </a:endParaRPr>
          </a:p>
          <a:p>
            <a:pPr marL="0" indent="0">
              <a:buNone/>
            </a:pPr>
            <a:r>
              <a:rPr lang="ja-JP" altLang="en-US" sz="3000" dirty="0">
                <a:solidFill>
                  <a:schemeClr val="accent5">
                    <a:lumMod val="75000"/>
                  </a:schemeClr>
                </a:solidFill>
              </a:rPr>
              <a:t>回収理由　</a:t>
            </a:r>
            <a:r>
              <a:rPr lang="en-US" altLang="ja-JP" sz="3200" dirty="0"/>
              <a:t>2019/04/01</a:t>
            </a:r>
          </a:p>
          <a:p>
            <a:pPr marL="0" indent="0">
              <a:buNone/>
            </a:pPr>
            <a:r>
              <a:rPr lang="ja-JP" altLang="en-US" dirty="0"/>
              <a:t>本剤の安定性モニタリング（保管条件：</a:t>
            </a:r>
            <a:r>
              <a:rPr lang="en-US" altLang="ja-JP" dirty="0"/>
              <a:t>15℃</a:t>
            </a:r>
            <a:r>
              <a:rPr lang="ja-JP" altLang="en-US" dirty="0"/>
              <a:t>）において、純度試験（類縁物質）の値が規格外となりました。追加調査の結果、安定性モニタリングを実施したロットに限らず、</a:t>
            </a:r>
            <a:r>
              <a:rPr lang="en-US" altLang="ja-JP" dirty="0"/>
              <a:t>15℃</a:t>
            </a:r>
            <a:r>
              <a:rPr lang="ja-JP" altLang="en-US" dirty="0"/>
              <a:t>保管の条件下においては、純度試験（類縁物質）が規格外となる可能性が否定できないことから、使用期限内の全てのロットについて自主回収することに致しました。</a:t>
            </a:r>
          </a:p>
          <a:p>
            <a:pPr marL="0" indent="0">
              <a:buNone/>
            </a:pPr>
            <a:r>
              <a:rPr lang="ja-JP" altLang="en-US" dirty="0"/>
              <a:t>⇒</a:t>
            </a:r>
            <a:endParaRPr lang="en-US" altLang="ja-JP" dirty="0"/>
          </a:p>
          <a:p>
            <a:pPr marL="0" indent="0">
              <a:buNone/>
            </a:pPr>
            <a:r>
              <a:rPr lang="ja-JP" altLang="en-US" dirty="0"/>
              <a:t>何か変更があったのでしょうか？</a:t>
            </a:r>
            <a:endParaRPr lang="en-US" altLang="ja-JP" dirty="0"/>
          </a:p>
          <a:p>
            <a:pPr marL="0" indent="0">
              <a:buNone/>
            </a:pPr>
            <a:r>
              <a:rPr lang="ja-JP" altLang="en-US"/>
              <a:t>変更時のチェックでは、含量、類縁物質、不溶性異物が注射剤では要注意です。</a:t>
            </a:r>
            <a:endParaRPr lang="en-US" altLang="ja-JP"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2145</TotalTime>
  <Words>3</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：グルカゴン注射用１単位「F」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 </cp:lastModifiedBy>
  <cp:revision>197</cp:revision>
  <dcterms:created xsi:type="dcterms:W3CDTF">2015-03-05T03:29:01Z</dcterms:created>
  <dcterms:modified xsi:type="dcterms:W3CDTF">2019-04-05T00:03:03Z</dcterms:modified>
</cp:coreProperties>
</file>