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1" d="100"/>
          <a:sy n="51" d="100"/>
        </p:scale>
        <p:origin x="68" y="5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2019/4/1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8643"/>
          </a:xfrm>
        </p:spPr>
        <p:txBody>
          <a:bodyPr>
            <a:noAutofit/>
          </a:bodyPr>
          <a:lstStyle/>
          <a:p>
            <a:r>
              <a:rPr lang="ja-JP" altLang="en-US" sz="3600" dirty="0">
                <a:sym typeface="Wingdings" panose="05000000000000000000" pitchFamily="2" charset="2"/>
              </a:rPr>
              <a:t>販売名　　： エンドキサン錠</a:t>
            </a:r>
            <a:r>
              <a:rPr lang="en-US" altLang="ja-JP" sz="3600" dirty="0">
                <a:sym typeface="Wingdings" panose="05000000000000000000" pitchFamily="2" charset="2"/>
              </a:rPr>
              <a:t>50mg</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7057"/>
            <a:ext cx="12192000" cy="5910943"/>
          </a:xfrm>
        </p:spPr>
        <p:txBody>
          <a:bodyPr>
            <a:noAutofit/>
          </a:bodyPr>
          <a:lstStyle/>
          <a:p>
            <a:pPr marL="0" indent="0">
              <a:buNone/>
            </a:pPr>
            <a:r>
              <a:rPr lang="ja-JP" altLang="en-US" sz="3000" dirty="0">
                <a:solidFill>
                  <a:schemeClr val="accent5">
                    <a:lumMod val="75000"/>
                  </a:schemeClr>
                </a:solidFill>
              </a:rPr>
              <a:t>対象ロット　　数量及　　　　　　出荷時期</a:t>
            </a:r>
            <a:endParaRPr lang="en-US" altLang="ja-JP" sz="3000" dirty="0">
              <a:solidFill>
                <a:schemeClr val="accent5">
                  <a:lumMod val="75000"/>
                </a:schemeClr>
              </a:solidFill>
            </a:endParaRPr>
          </a:p>
          <a:p>
            <a:pPr marL="0" indent="0">
              <a:buNone/>
            </a:pPr>
            <a:r>
              <a:rPr lang="ja-JP" altLang="en-US" sz="3000" dirty="0">
                <a:solidFill>
                  <a:schemeClr val="accent5">
                    <a:lumMod val="75000"/>
                  </a:schemeClr>
                </a:solidFill>
              </a:rPr>
              <a:t>６ロット　　　　約</a:t>
            </a:r>
            <a:r>
              <a:rPr lang="en-US" altLang="ja-JP" sz="3000" dirty="0">
                <a:solidFill>
                  <a:schemeClr val="accent5">
                    <a:lumMod val="75000"/>
                  </a:schemeClr>
                </a:solidFill>
              </a:rPr>
              <a:t>3</a:t>
            </a:r>
            <a:r>
              <a:rPr lang="ja-JP" altLang="en-US" sz="3000" dirty="0" err="1">
                <a:solidFill>
                  <a:schemeClr val="accent5">
                    <a:lumMod val="75000"/>
                  </a:schemeClr>
                </a:solidFill>
              </a:rPr>
              <a:t>．</a:t>
            </a:r>
            <a:r>
              <a:rPr lang="en-US" altLang="ja-JP" sz="3000" dirty="0">
                <a:solidFill>
                  <a:schemeClr val="accent5">
                    <a:lumMod val="75000"/>
                  </a:schemeClr>
                </a:solidFill>
              </a:rPr>
              <a:t>9</a:t>
            </a:r>
            <a:r>
              <a:rPr lang="ja-JP" altLang="en-US" sz="3000" dirty="0">
                <a:solidFill>
                  <a:schemeClr val="accent5">
                    <a:lumMod val="75000"/>
                  </a:schemeClr>
                </a:solidFill>
              </a:rPr>
              <a:t>万箱　　　 </a:t>
            </a:r>
            <a:r>
              <a:rPr lang="en-US" altLang="ja-JP" sz="3000" dirty="0">
                <a:solidFill>
                  <a:schemeClr val="accent5">
                    <a:lumMod val="75000"/>
                  </a:schemeClr>
                </a:solidFill>
              </a:rPr>
              <a:t>2016</a:t>
            </a:r>
            <a:r>
              <a:rPr lang="ja-JP" altLang="en-US" sz="3000" dirty="0">
                <a:solidFill>
                  <a:schemeClr val="accent5">
                    <a:lumMod val="75000"/>
                  </a:schemeClr>
                </a:solidFill>
              </a:rPr>
              <a:t>年</a:t>
            </a:r>
            <a:r>
              <a:rPr lang="en-US" altLang="ja-JP" sz="3000" dirty="0">
                <a:solidFill>
                  <a:schemeClr val="accent5">
                    <a:lumMod val="75000"/>
                  </a:schemeClr>
                </a:solidFill>
              </a:rPr>
              <a:t>10</a:t>
            </a:r>
            <a:r>
              <a:rPr lang="ja-JP" altLang="en-US" sz="3000" dirty="0">
                <a:solidFill>
                  <a:schemeClr val="accent5">
                    <a:lumMod val="75000"/>
                  </a:schemeClr>
                </a:solidFill>
              </a:rPr>
              <a:t>月 ～ </a:t>
            </a:r>
            <a:r>
              <a:rPr lang="en-US" altLang="ja-JP" sz="3000" dirty="0">
                <a:solidFill>
                  <a:schemeClr val="accent5">
                    <a:lumMod val="75000"/>
                  </a:schemeClr>
                </a:solidFill>
              </a:rPr>
              <a:t>2019</a:t>
            </a:r>
            <a:r>
              <a:rPr lang="ja-JP" altLang="en-US" sz="3000" dirty="0">
                <a:solidFill>
                  <a:schemeClr val="accent5">
                    <a:lumMod val="75000"/>
                  </a:schemeClr>
                </a:solidFill>
              </a:rPr>
              <a:t>年</a:t>
            </a:r>
            <a:r>
              <a:rPr lang="en-US" altLang="ja-JP" sz="3000" dirty="0">
                <a:solidFill>
                  <a:schemeClr val="accent5">
                    <a:lumMod val="75000"/>
                  </a:schemeClr>
                </a:solidFill>
              </a:rPr>
              <a:t>03</a:t>
            </a:r>
            <a:r>
              <a:rPr lang="ja-JP" altLang="en-US" sz="3000" dirty="0">
                <a:solidFill>
                  <a:schemeClr val="accent5">
                    <a:lumMod val="75000"/>
                  </a:schemeClr>
                </a:solidFill>
              </a:rPr>
              <a:t>月</a:t>
            </a:r>
          </a:p>
          <a:p>
            <a:pPr marL="0" indent="0">
              <a:buNone/>
            </a:pPr>
            <a:endParaRPr lang="en-US" altLang="ja-JP" sz="1000" dirty="0">
              <a:solidFill>
                <a:schemeClr val="accent5">
                  <a:lumMod val="75000"/>
                </a:schemeClr>
              </a:solidFill>
            </a:endParaRPr>
          </a:p>
          <a:p>
            <a:pPr marL="0" indent="0">
              <a:buNone/>
            </a:pPr>
            <a:r>
              <a:rPr lang="ja-JP" altLang="en-US" sz="3000" dirty="0">
                <a:solidFill>
                  <a:schemeClr val="accent5">
                    <a:lumMod val="75000"/>
                  </a:schemeClr>
                </a:solidFill>
              </a:rPr>
              <a:t>回収理由　</a:t>
            </a:r>
            <a:r>
              <a:rPr lang="en-US" altLang="ja-JP" sz="3200" dirty="0"/>
              <a:t>2019/03/28</a:t>
            </a:r>
          </a:p>
          <a:p>
            <a:pPr marL="0" indent="0">
              <a:buNone/>
            </a:pPr>
            <a:r>
              <a:rPr lang="ja-JP" altLang="en-US" dirty="0"/>
              <a:t>エンドキサン錠</a:t>
            </a:r>
            <a:r>
              <a:rPr lang="en-US" altLang="ja-JP" dirty="0"/>
              <a:t>50mg PTP100</a:t>
            </a:r>
            <a:r>
              <a:rPr lang="ja-JP" altLang="en-US" dirty="0"/>
              <a:t>錠（製造番号</a:t>
            </a:r>
            <a:r>
              <a:rPr lang="en-US" altLang="ja-JP" dirty="0"/>
              <a:t>6028</a:t>
            </a:r>
            <a:r>
              <a:rPr lang="ja-JP" altLang="en-US" dirty="0"/>
              <a:t>）の定期安定性試験（</a:t>
            </a:r>
            <a:r>
              <a:rPr lang="en-US" altLang="ja-JP" dirty="0"/>
              <a:t>24</a:t>
            </a:r>
            <a:r>
              <a:rPr lang="ja-JP" altLang="en-US" dirty="0"/>
              <a:t>箇月）において、溶出試験が承認規格（</a:t>
            </a:r>
            <a:r>
              <a:rPr lang="en-US" altLang="ja-JP" dirty="0"/>
              <a:t>45</a:t>
            </a:r>
            <a:r>
              <a:rPr lang="ja-JP" altLang="en-US" dirty="0"/>
              <a:t>分間 </a:t>
            </a:r>
            <a:r>
              <a:rPr lang="en-US" altLang="ja-JP" dirty="0"/>
              <a:t>80%</a:t>
            </a:r>
            <a:r>
              <a:rPr lang="ja-JP" altLang="en-US" dirty="0"/>
              <a:t>以上）に適合しない結果が得られました。調査の結果、溶出試験規格不適合となる可能性を否定できない他の製造番号の本製品についても合わせて自主回収することと致しました。</a:t>
            </a:r>
            <a:endParaRPr lang="en-US" altLang="ja-JP" dirty="0"/>
          </a:p>
          <a:p>
            <a:pPr marL="0" indent="0">
              <a:buNone/>
            </a:pPr>
            <a:r>
              <a:rPr lang="ja-JP" altLang="en-US" dirty="0"/>
              <a:t>⇒</a:t>
            </a:r>
            <a:endParaRPr lang="en-US" altLang="ja-JP" dirty="0"/>
          </a:p>
          <a:p>
            <a:pPr marL="0" indent="0">
              <a:buNone/>
            </a:pPr>
            <a:r>
              <a:rPr lang="ja-JP" altLang="en-US" dirty="0"/>
              <a:t>相変わらず、溶出試験不適合による製品回収が続いています。</a:t>
            </a:r>
            <a:endParaRPr lang="en-US" altLang="ja-JP" dirty="0"/>
          </a:p>
          <a:p>
            <a:pPr marL="0" indent="0">
              <a:buNone/>
            </a:pPr>
            <a:r>
              <a:rPr lang="ja-JP" altLang="en-US" dirty="0" err="1"/>
              <a:t>昨年の安定性</a:t>
            </a:r>
            <a:r>
              <a:rPr lang="ja-JP" altLang="en-US" dirty="0"/>
              <a:t>モニタリング試験は問題がなかったの</a:t>
            </a:r>
            <a:r>
              <a:rPr lang="ja-JP" altLang="en-US"/>
              <a:t>でしょうか？</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2138</TotalTime>
  <Words>3</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 エンドキサン錠50mg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195</cp:revision>
  <dcterms:created xsi:type="dcterms:W3CDTF">2015-03-05T03:29:01Z</dcterms:created>
  <dcterms:modified xsi:type="dcterms:W3CDTF">2019-04-01T05:22:27Z</dcterms:modified>
</cp:coreProperties>
</file>