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33" d="100"/>
          <a:sy n="33" d="100"/>
        </p:scale>
        <p:origin x="56" y="8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2019/3/20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8643"/>
          </a:xfrm>
        </p:spPr>
        <p:txBody>
          <a:bodyPr>
            <a:noAutofit/>
          </a:bodyPr>
          <a:lstStyle/>
          <a:p>
            <a:r>
              <a:rPr lang="ja-JP" altLang="en-US" sz="3600" dirty="0">
                <a:sym typeface="Wingdings" panose="05000000000000000000" pitchFamily="2" charset="2"/>
              </a:rPr>
              <a:t>米国でガラス微粒子による注射剤の自主回収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7057"/>
            <a:ext cx="12192000" cy="5910943"/>
          </a:xfrm>
        </p:spPr>
        <p:txBody>
          <a:bodyPr>
            <a:noAutofit/>
          </a:bodyPr>
          <a:lstStyle/>
          <a:p>
            <a:pPr marL="0" indent="0">
              <a:buNone/>
            </a:pPr>
            <a:r>
              <a:rPr lang="ja-JP" altLang="en-US" sz="3000" dirty="0">
                <a:solidFill>
                  <a:schemeClr val="accent5">
                    <a:lumMod val="75000"/>
                  </a:schemeClr>
                </a:solidFill>
              </a:rPr>
              <a:t>回収理由　</a:t>
            </a:r>
            <a:r>
              <a:rPr lang="en-US" altLang="ja-JP" sz="3200" dirty="0"/>
              <a:t>2019/03/20</a:t>
            </a:r>
          </a:p>
          <a:p>
            <a:pPr marL="0" indent="0">
              <a:buNone/>
            </a:pPr>
            <a:r>
              <a:rPr lang="ja-JP" altLang="en-US" dirty="0"/>
              <a:t>　</a:t>
            </a:r>
            <a:r>
              <a:rPr lang="en-US" altLang="ja-JP" dirty="0"/>
              <a:t>2019</a:t>
            </a:r>
            <a:r>
              <a:rPr lang="ja-JP" altLang="en-US" dirty="0"/>
              <a:t>年</a:t>
            </a:r>
            <a:r>
              <a:rPr lang="en-US" altLang="ja-JP" dirty="0"/>
              <a:t>3</a:t>
            </a:r>
            <a:r>
              <a:rPr lang="ja-JP" altLang="en-US" dirty="0"/>
              <a:t>月</a:t>
            </a:r>
            <a:r>
              <a:rPr lang="en-US" altLang="ja-JP" dirty="0"/>
              <a:t>15</a:t>
            </a:r>
            <a:r>
              <a:rPr lang="ja-JP" altLang="en-US" dirty="0"/>
              <a:t>日付の</a:t>
            </a:r>
            <a:r>
              <a:rPr lang="en-US" altLang="ja-JP" dirty="0"/>
              <a:t>FDA</a:t>
            </a:r>
            <a:r>
              <a:rPr lang="ja-JP" altLang="en-US" dirty="0"/>
              <a:t>の発表によると、</a:t>
            </a:r>
            <a:r>
              <a:rPr lang="en-US" altLang="ja-JP" dirty="0"/>
              <a:t>Hospira, Inc.</a:t>
            </a:r>
            <a:r>
              <a:rPr lang="ja-JP" altLang="en-US" dirty="0"/>
              <a:t>は、</a:t>
            </a:r>
            <a:r>
              <a:rPr lang="en-US" altLang="ja-JP" dirty="0"/>
              <a:t>8.4%</a:t>
            </a:r>
            <a:r>
              <a:rPr lang="ja-JP" altLang="en-US" dirty="0"/>
              <a:t>重炭酸ナトリウム注射液</a:t>
            </a:r>
            <a:r>
              <a:rPr lang="en-US" altLang="ja-JP" dirty="0"/>
              <a:t>50mEq/50mL (1mEq/mL)3</a:t>
            </a:r>
            <a:r>
              <a:rPr lang="ja-JP" altLang="en-US" dirty="0"/>
              <a:t>ロットを、病院／施設レベルで自主回収を行っている。回収は粒子状物質の存在により開始され、ガラスであることが確認された。ガラス微粒子を静脈内投与した場合、異物に反応して局所刺激または腫脹を生じることがある。より重篤な潜在的転帰には、血管の閉塞および凝固が含まれ、重要な臓器が侵されると、生命を脅かす可能性がある。</a:t>
            </a:r>
          </a:p>
          <a:p>
            <a:pPr marL="0" indent="0">
              <a:buNone/>
            </a:pPr>
            <a:r>
              <a:rPr lang="ja-JP" altLang="en-US" dirty="0"/>
              <a:t>　発表時点で</a:t>
            </a:r>
            <a:r>
              <a:rPr lang="en-US" altLang="ja-JP" dirty="0"/>
              <a:t>Hospira, Inc.</a:t>
            </a:r>
            <a:r>
              <a:rPr lang="ja-JP" altLang="en-US" dirty="0"/>
              <a:t>は、これらのロットについて、この問題に関連する有害事象の報告を受けていない。ラベルには、投与前に粒子状物質および変色を視覚的に調べるよう医療従事者に指示する明確な記述が含まれているため、発見の可能性によってリスクが低下する。</a:t>
            </a:r>
          </a:p>
          <a:p>
            <a:pPr marL="0" indent="0">
              <a:buNone/>
            </a:pPr>
            <a:endParaRPr lang="ja-JP" altLang="en-US" sz="800" dirty="0"/>
          </a:p>
          <a:p>
            <a:pPr marL="0" indent="0">
              <a:buNone/>
            </a:pPr>
            <a:r>
              <a:rPr lang="ja-JP" altLang="en-US" dirty="0"/>
              <a:t>参照：</a:t>
            </a:r>
            <a:r>
              <a:rPr lang="en-US" altLang="ja-JP" dirty="0"/>
              <a:t>Hospira, Inc. Issues a Voluntary Nationwide Recall of 8.4% Sodium Bicarbonate Injection, USP Due to the Presence of Particulate Matter</a:t>
            </a:r>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658643"/>
          </a:xfrm>
        </p:spPr>
        <p:txBody>
          <a:bodyPr>
            <a:noAutofit/>
          </a:bodyPr>
          <a:lstStyle/>
          <a:p>
            <a:r>
              <a:rPr lang="ja-JP" altLang="en-US" sz="3600" dirty="0">
                <a:sym typeface="Wingdings" panose="05000000000000000000" pitchFamily="2" charset="2"/>
              </a:rPr>
              <a:t>米国でガラス微粒子による注射剤の自主回収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47057"/>
            <a:ext cx="12192000" cy="5910943"/>
          </a:xfrm>
        </p:spPr>
        <p:txBody>
          <a:bodyPr>
            <a:noAutofit/>
          </a:bodyPr>
          <a:lstStyle/>
          <a:p>
            <a:pPr marL="0" indent="0">
              <a:buNone/>
            </a:pPr>
            <a:r>
              <a:rPr lang="en-US" altLang="ja-JP" sz="3600" dirty="0"/>
              <a:t>a Pfizer company, is voluntarily recalling lot numbers 79-238-EV, 79-240-EV and 80-088-EV, NDC# 0409-6625-02, of 8.4% Sodium Bicarbonate Injection USP, 50 </a:t>
            </a:r>
            <a:r>
              <a:rPr lang="en-US" altLang="ja-JP" sz="3600" dirty="0" err="1"/>
              <a:t>mEq</a:t>
            </a:r>
            <a:r>
              <a:rPr lang="en-US" altLang="ja-JP" sz="3600" dirty="0"/>
              <a:t>/50 mL (1 </a:t>
            </a:r>
            <a:r>
              <a:rPr lang="en-US" altLang="ja-JP" sz="3600" dirty="0" err="1"/>
              <a:t>mEq</a:t>
            </a:r>
            <a:r>
              <a:rPr lang="en-US" altLang="ja-JP" sz="3600" dirty="0"/>
              <a:t>/mL), Wholesalers/Distributors/Hospitals in the United States and Puerto Rico from August 2017 to September 2017.</a:t>
            </a:r>
          </a:p>
          <a:p>
            <a:pPr marL="0" indent="0">
              <a:buNone/>
            </a:pPr>
            <a:r>
              <a:rPr lang="en-US" altLang="ja-JP" sz="3600" dirty="0"/>
              <a:t>NDC </a:t>
            </a:r>
            <a:r>
              <a:rPr lang="ja-JP" altLang="en-US" sz="3600" dirty="0"/>
              <a:t>　　　　　　</a:t>
            </a:r>
            <a:r>
              <a:rPr lang="en-US" altLang="ja-JP" sz="3600" dirty="0"/>
              <a:t>Lot Number</a:t>
            </a:r>
            <a:r>
              <a:rPr lang="ja-JP" altLang="en-US" sz="3600" dirty="0"/>
              <a:t>　</a:t>
            </a:r>
            <a:r>
              <a:rPr lang="en-US" altLang="ja-JP" sz="3600" dirty="0"/>
              <a:t>Expiration Date</a:t>
            </a:r>
            <a:r>
              <a:rPr lang="ja-JP" altLang="en-US" sz="3600" dirty="0"/>
              <a:t>　</a:t>
            </a:r>
            <a:r>
              <a:rPr lang="en-US" altLang="ja-JP" sz="3600" dirty="0"/>
              <a:t>Strength</a:t>
            </a:r>
            <a:r>
              <a:rPr lang="ja-JP" altLang="en-US" sz="3600" dirty="0"/>
              <a:t>　</a:t>
            </a:r>
            <a:endParaRPr lang="en-US" altLang="ja-JP" sz="3600" dirty="0"/>
          </a:p>
          <a:p>
            <a:pPr marL="0" indent="0">
              <a:buNone/>
            </a:pPr>
            <a:r>
              <a:rPr lang="en-US" altLang="ja-JP" sz="3600" dirty="0"/>
              <a:t>0409-6625-02 </a:t>
            </a:r>
            <a:r>
              <a:rPr lang="ja-JP" altLang="en-US" sz="3600" dirty="0"/>
              <a:t>　</a:t>
            </a:r>
            <a:r>
              <a:rPr lang="en-US" altLang="ja-JP" sz="3600" dirty="0"/>
              <a:t>79-238-EV</a:t>
            </a:r>
            <a:r>
              <a:rPr lang="ja-JP" altLang="en-US" sz="3600" dirty="0"/>
              <a:t>　</a:t>
            </a:r>
            <a:r>
              <a:rPr lang="en-US" altLang="ja-JP" sz="3600" dirty="0"/>
              <a:t>1JUL2019</a:t>
            </a:r>
            <a:r>
              <a:rPr lang="ja-JP" altLang="en-US" sz="3600" dirty="0"/>
              <a:t>　　　</a:t>
            </a:r>
            <a:r>
              <a:rPr lang="en-US" altLang="ja-JP" sz="3600" dirty="0"/>
              <a:t>50 </a:t>
            </a:r>
            <a:r>
              <a:rPr lang="en-US" altLang="ja-JP" sz="3600" dirty="0" err="1"/>
              <a:t>mEq</a:t>
            </a:r>
            <a:r>
              <a:rPr lang="en-US" altLang="ja-JP" sz="3600" dirty="0"/>
              <a:t>/50 mL</a:t>
            </a:r>
            <a:r>
              <a:rPr lang="ja-JP" altLang="en-US" sz="3600" dirty="0"/>
              <a:t>　</a:t>
            </a:r>
            <a:endParaRPr lang="en-US" altLang="ja-JP" sz="3600" dirty="0"/>
          </a:p>
          <a:p>
            <a:pPr marL="0" indent="0">
              <a:buNone/>
            </a:pPr>
            <a:r>
              <a:rPr lang="en-US" altLang="ja-JP" sz="3600" dirty="0"/>
              <a:t>0409-6625-02 </a:t>
            </a:r>
            <a:r>
              <a:rPr lang="ja-JP" altLang="en-US" sz="3600" dirty="0"/>
              <a:t>　</a:t>
            </a:r>
            <a:r>
              <a:rPr lang="en-US" altLang="ja-JP" sz="3600" dirty="0"/>
              <a:t>79-240-EV</a:t>
            </a:r>
            <a:r>
              <a:rPr lang="ja-JP" altLang="en-US" sz="3600" dirty="0"/>
              <a:t>　</a:t>
            </a:r>
            <a:r>
              <a:rPr lang="en-US" altLang="ja-JP" sz="3600" dirty="0"/>
              <a:t>1JUL2019</a:t>
            </a:r>
            <a:r>
              <a:rPr lang="ja-JP" altLang="en-US" sz="3600" dirty="0"/>
              <a:t>　　　</a:t>
            </a:r>
            <a:r>
              <a:rPr lang="en-US" altLang="ja-JP" sz="3600" dirty="0"/>
              <a:t>50 </a:t>
            </a:r>
            <a:r>
              <a:rPr lang="en-US" altLang="ja-JP" sz="3600" dirty="0" err="1"/>
              <a:t>mEq</a:t>
            </a:r>
            <a:r>
              <a:rPr lang="en-US" altLang="ja-JP" sz="3600" dirty="0"/>
              <a:t>/50 mL</a:t>
            </a:r>
            <a:r>
              <a:rPr lang="ja-JP" altLang="en-US" sz="3600" dirty="0"/>
              <a:t>　</a:t>
            </a:r>
            <a:r>
              <a:rPr lang="en-US" altLang="ja-JP" sz="3600" dirty="0"/>
              <a:t> </a:t>
            </a:r>
          </a:p>
          <a:p>
            <a:pPr marL="0" indent="0">
              <a:buNone/>
            </a:pPr>
            <a:r>
              <a:rPr lang="en-US" altLang="ja-JP" sz="3600" dirty="0"/>
              <a:t>0409-6625-02 </a:t>
            </a:r>
            <a:r>
              <a:rPr lang="ja-JP" altLang="en-US" sz="3600" dirty="0"/>
              <a:t>　</a:t>
            </a:r>
            <a:r>
              <a:rPr lang="en-US" altLang="ja-JP" sz="3600" dirty="0"/>
              <a:t>80-088-EV</a:t>
            </a:r>
            <a:r>
              <a:rPr lang="ja-JP" altLang="en-US" sz="3600" dirty="0"/>
              <a:t>　</a:t>
            </a:r>
            <a:r>
              <a:rPr lang="en-US" altLang="ja-JP" sz="3600" dirty="0"/>
              <a:t>1AUG2019</a:t>
            </a:r>
            <a:r>
              <a:rPr lang="ja-JP" altLang="en-US" sz="3600" dirty="0"/>
              <a:t>　　　</a:t>
            </a:r>
            <a:r>
              <a:rPr lang="en-US" altLang="ja-JP" sz="3600" dirty="0"/>
              <a:t>50 </a:t>
            </a:r>
            <a:r>
              <a:rPr lang="en-US" altLang="ja-JP" sz="3600" dirty="0" err="1"/>
              <a:t>mEq</a:t>
            </a:r>
            <a:r>
              <a:rPr lang="en-US" altLang="ja-JP" sz="3600" dirty="0"/>
              <a:t>/50 mL</a:t>
            </a:r>
            <a:r>
              <a:rPr lang="ja-JP" altLang="en-US" sz="3600" dirty="0"/>
              <a:t>　</a:t>
            </a:r>
            <a:endParaRPr lang="en-US" altLang="ja-JP" sz="3600" dirty="0"/>
          </a:p>
          <a:p>
            <a:pPr marL="0" indent="0">
              <a:buNone/>
            </a:pPr>
            <a:r>
              <a:rPr lang="en-US" altLang="ja-JP" sz="3600" dirty="0"/>
              <a:t>Configuration/Count </a:t>
            </a:r>
            <a:r>
              <a:rPr lang="ja-JP" altLang="en-US" sz="3600" dirty="0"/>
              <a:t>　</a:t>
            </a:r>
            <a:r>
              <a:rPr lang="en-US" altLang="ja-JP" sz="3600" dirty="0"/>
              <a:t>Case Pack 4 x 25, 50mL</a:t>
            </a:r>
          </a:p>
        </p:txBody>
      </p:sp>
    </p:spTree>
    <p:extLst>
      <p:ext uri="{BB962C8B-B14F-4D97-AF65-F5344CB8AC3E}">
        <p14:creationId xmlns:p14="http://schemas.microsoft.com/office/powerpoint/2010/main" val="122762334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2129</TotalTime>
  <Words>80</Words>
  <Application>Microsoft Office PowerPoint</Application>
  <PresentationFormat>ワイド画面</PresentationFormat>
  <Paragraphs>13</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Arial</vt:lpstr>
      <vt:lpstr>Calibri</vt:lpstr>
      <vt:lpstr>Calibri Light</vt:lpstr>
      <vt:lpstr>Office テーマ</vt:lpstr>
      <vt:lpstr>米国でガラス微粒子による注射剤の自主回収 　　製品回収</vt:lpstr>
      <vt:lpstr>米国でガラス微粒子による注射剤の自主回収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194</cp:revision>
  <dcterms:created xsi:type="dcterms:W3CDTF">2015-03-05T03:29:01Z</dcterms:created>
  <dcterms:modified xsi:type="dcterms:W3CDTF">2019-03-20T00:24:27Z</dcterms:modified>
</cp:coreProperties>
</file>