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38" d="100"/>
          <a:sy n="38" d="100"/>
        </p:scale>
        <p:origin x="68" y="8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2019/1/16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2019/1/16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2019/1/16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2019/1/16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1297272"/>
          </a:xfrm>
        </p:spPr>
        <p:txBody>
          <a:bodyPr>
            <a:noAutofit/>
          </a:bodyPr>
          <a:lstStyle/>
          <a:p>
            <a:r>
              <a:rPr lang="ja-JP" altLang="en-US" sz="2400" dirty="0">
                <a:sym typeface="Wingdings" panose="05000000000000000000" pitchFamily="2" charset="2"/>
              </a:rPr>
              <a:t>販売名　</a:t>
            </a:r>
            <a:r>
              <a:rPr lang="en-US" altLang="ja-JP" sz="2400" dirty="0">
                <a:sym typeface="Wingdings" panose="05000000000000000000" pitchFamily="2" charset="2"/>
              </a:rPr>
              <a:t>(1)</a:t>
            </a:r>
            <a:r>
              <a:rPr lang="ja-JP" altLang="en-US" sz="2400" dirty="0">
                <a:sym typeface="Wingdings" panose="05000000000000000000" pitchFamily="2" charset="2"/>
              </a:rPr>
              <a:t>オプチレイ</a:t>
            </a:r>
            <a:r>
              <a:rPr lang="en-US" altLang="ja-JP" sz="2400" dirty="0">
                <a:sym typeface="Wingdings" panose="05000000000000000000" pitchFamily="2" charset="2"/>
              </a:rPr>
              <a:t>320</a:t>
            </a:r>
            <a:r>
              <a:rPr lang="ja-JP" altLang="en-US" sz="2400" dirty="0">
                <a:sym typeface="Wingdings" panose="05000000000000000000" pitchFamily="2" charset="2"/>
              </a:rPr>
              <a:t>注</a:t>
            </a:r>
            <a:r>
              <a:rPr lang="en-US" altLang="ja-JP" sz="2400" dirty="0">
                <a:sym typeface="Wingdings" panose="05000000000000000000" pitchFamily="2" charset="2"/>
              </a:rPr>
              <a:t>20mL</a:t>
            </a:r>
            <a:r>
              <a:rPr lang="ja-JP" altLang="en-US" sz="2400" dirty="0">
                <a:sym typeface="Wingdings" panose="05000000000000000000" pitchFamily="2" charset="2"/>
              </a:rPr>
              <a:t>　 　</a:t>
            </a:r>
            <a:r>
              <a:rPr lang="en-US" altLang="ja-JP" sz="2400" dirty="0">
                <a:sym typeface="Wingdings" panose="05000000000000000000" pitchFamily="2" charset="2"/>
              </a:rPr>
              <a:t>(2)</a:t>
            </a:r>
            <a:r>
              <a:rPr lang="ja-JP" altLang="en-US" sz="2400" dirty="0">
                <a:sym typeface="Wingdings" panose="05000000000000000000" pitchFamily="2" charset="2"/>
              </a:rPr>
              <a:t>オプチレイ</a:t>
            </a:r>
            <a:r>
              <a:rPr lang="en-US" altLang="ja-JP" sz="2400" dirty="0">
                <a:sym typeface="Wingdings" panose="05000000000000000000" pitchFamily="2" charset="2"/>
              </a:rPr>
              <a:t>320</a:t>
            </a:r>
            <a:r>
              <a:rPr lang="ja-JP" altLang="en-US" sz="2400" dirty="0">
                <a:sym typeface="Wingdings" panose="05000000000000000000" pitchFamily="2" charset="2"/>
              </a:rPr>
              <a:t>注</a:t>
            </a:r>
            <a:r>
              <a:rPr lang="en-US" altLang="ja-JP" sz="2400" dirty="0">
                <a:sym typeface="Wingdings" panose="05000000000000000000" pitchFamily="2" charset="2"/>
              </a:rPr>
              <a:t>50mL</a:t>
            </a:r>
            <a:r>
              <a:rPr lang="ja-JP" altLang="en-US" sz="2400" dirty="0">
                <a:sym typeface="Wingdings" panose="05000000000000000000" pitchFamily="2" charset="2"/>
              </a:rPr>
              <a:t>　　</a:t>
            </a:r>
            <a:r>
              <a:rPr lang="en-US" altLang="ja-JP" sz="2400" dirty="0">
                <a:sym typeface="Wingdings" panose="05000000000000000000" pitchFamily="2" charset="2"/>
              </a:rPr>
              <a:t>(3)</a:t>
            </a:r>
            <a:r>
              <a:rPr lang="ja-JP" altLang="en-US" sz="2400" dirty="0">
                <a:sym typeface="Wingdings" panose="05000000000000000000" pitchFamily="2" charset="2"/>
              </a:rPr>
              <a:t>オプチレイ</a:t>
            </a:r>
            <a:r>
              <a:rPr lang="en-US" altLang="ja-JP" sz="2400" dirty="0">
                <a:sym typeface="Wingdings" panose="05000000000000000000" pitchFamily="2" charset="2"/>
              </a:rPr>
              <a:t>320</a:t>
            </a:r>
            <a:r>
              <a:rPr lang="ja-JP" altLang="en-US" sz="2400" dirty="0">
                <a:sym typeface="Wingdings" panose="05000000000000000000" pitchFamily="2" charset="2"/>
              </a:rPr>
              <a:t>注</a:t>
            </a:r>
            <a:r>
              <a:rPr lang="en-US" altLang="ja-JP" sz="2400" dirty="0">
                <a:sym typeface="Wingdings" panose="05000000000000000000" pitchFamily="2" charset="2"/>
              </a:rPr>
              <a:t>100mL</a:t>
            </a:r>
            <a:r>
              <a:rPr lang="ja-JP" altLang="en-US" sz="2400" dirty="0">
                <a:sym typeface="Wingdings" panose="05000000000000000000" pitchFamily="2" charset="2"/>
              </a:rPr>
              <a:t>　　 </a:t>
            </a:r>
            <a:r>
              <a:rPr lang="en-US" altLang="ja-JP" sz="2400" dirty="0">
                <a:sym typeface="Wingdings" panose="05000000000000000000" pitchFamily="2" charset="2"/>
              </a:rPr>
              <a:t>(4)</a:t>
            </a:r>
            <a:r>
              <a:rPr lang="ja-JP" altLang="en-US" sz="2400" dirty="0">
                <a:sym typeface="Wingdings" panose="05000000000000000000" pitchFamily="2" charset="2"/>
              </a:rPr>
              <a:t>オプチレイ</a:t>
            </a:r>
            <a:r>
              <a:rPr lang="en-US" altLang="ja-JP" sz="2400" dirty="0">
                <a:sym typeface="Wingdings" panose="05000000000000000000" pitchFamily="2" charset="2"/>
              </a:rPr>
              <a:t>350</a:t>
            </a:r>
            <a:r>
              <a:rPr lang="ja-JP" altLang="en-US" sz="2400" dirty="0">
                <a:sym typeface="Wingdings" panose="05000000000000000000" pitchFamily="2" charset="2"/>
              </a:rPr>
              <a:t>注</a:t>
            </a:r>
            <a:r>
              <a:rPr lang="en-US" altLang="ja-JP" sz="2400" dirty="0">
                <a:sym typeface="Wingdings" panose="05000000000000000000" pitchFamily="2" charset="2"/>
              </a:rPr>
              <a:t>20mL</a:t>
            </a:r>
            <a:r>
              <a:rPr lang="ja-JP" altLang="en-US" sz="2400" dirty="0">
                <a:sym typeface="Wingdings" panose="05000000000000000000" pitchFamily="2" charset="2"/>
              </a:rPr>
              <a:t>　 　</a:t>
            </a:r>
            <a:r>
              <a:rPr lang="en-US" altLang="ja-JP" sz="2400" dirty="0">
                <a:sym typeface="Wingdings" panose="05000000000000000000" pitchFamily="2" charset="2"/>
              </a:rPr>
              <a:t>(5)</a:t>
            </a:r>
            <a:r>
              <a:rPr lang="ja-JP" altLang="en-US" sz="2400" dirty="0">
                <a:sym typeface="Wingdings" panose="05000000000000000000" pitchFamily="2" charset="2"/>
              </a:rPr>
              <a:t>オプチレイ</a:t>
            </a:r>
            <a:r>
              <a:rPr lang="en-US" altLang="ja-JP" sz="2400" dirty="0">
                <a:sym typeface="Wingdings" panose="05000000000000000000" pitchFamily="2" charset="2"/>
              </a:rPr>
              <a:t>350</a:t>
            </a:r>
            <a:r>
              <a:rPr lang="ja-JP" altLang="en-US" sz="2400" dirty="0">
                <a:sym typeface="Wingdings" panose="05000000000000000000" pitchFamily="2" charset="2"/>
              </a:rPr>
              <a:t>注</a:t>
            </a:r>
            <a:r>
              <a:rPr lang="en-US" altLang="ja-JP" sz="2400" dirty="0">
                <a:sym typeface="Wingdings" panose="05000000000000000000" pitchFamily="2" charset="2"/>
              </a:rPr>
              <a:t>50mL</a:t>
            </a:r>
            <a:r>
              <a:rPr lang="ja-JP" altLang="en-US" sz="2400" dirty="0">
                <a:sym typeface="Wingdings" panose="05000000000000000000" pitchFamily="2" charset="2"/>
              </a:rPr>
              <a:t>　　 </a:t>
            </a:r>
            <a:r>
              <a:rPr lang="en-US" altLang="ja-JP" sz="2400" dirty="0">
                <a:sym typeface="Wingdings" panose="05000000000000000000" pitchFamily="2" charset="2"/>
              </a:rPr>
              <a:t>(6)</a:t>
            </a:r>
            <a:r>
              <a:rPr lang="ja-JP" altLang="en-US" sz="2400" dirty="0">
                <a:sym typeface="Wingdings" panose="05000000000000000000" pitchFamily="2" charset="2"/>
              </a:rPr>
              <a:t>オプチレイ</a:t>
            </a:r>
            <a:r>
              <a:rPr lang="en-US" altLang="ja-JP" sz="2400" dirty="0">
                <a:sym typeface="Wingdings" panose="05000000000000000000" pitchFamily="2" charset="2"/>
              </a:rPr>
              <a:t>350</a:t>
            </a:r>
            <a:r>
              <a:rPr lang="ja-JP" altLang="en-US" sz="2400" dirty="0">
                <a:sym typeface="Wingdings" panose="05000000000000000000" pitchFamily="2" charset="2"/>
              </a:rPr>
              <a:t>注</a:t>
            </a:r>
            <a:r>
              <a:rPr lang="en-US" altLang="ja-JP" sz="2400" dirty="0">
                <a:sym typeface="Wingdings" panose="05000000000000000000" pitchFamily="2" charset="2"/>
              </a:rPr>
              <a:t>100mL</a:t>
            </a:r>
            <a:br>
              <a:rPr lang="en-US" altLang="ja-JP" sz="2400" dirty="0">
                <a:sym typeface="Wingdings" panose="05000000000000000000" pitchFamily="2" charset="2"/>
              </a:rPr>
            </a:br>
            <a:r>
              <a:rPr lang="en-US" altLang="ja-JP" sz="2400" dirty="0">
                <a:sym typeface="Wingdings" panose="05000000000000000000" pitchFamily="2" charset="2"/>
              </a:rPr>
              <a:t>(7)</a:t>
            </a:r>
            <a:r>
              <a:rPr lang="ja-JP" altLang="en-US" sz="2400" dirty="0">
                <a:sym typeface="Wingdings" panose="05000000000000000000" pitchFamily="2" charset="2"/>
              </a:rPr>
              <a:t>オプチレイ</a:t>
            </a:r>
            <a:r>
              <a:rPr lang="en-US" altLang="ja-JP" sz="2400" dirty="0">
                <a:sym typeface="Wingdings" panose="05000000000000000000" pitchFamily="2" charset="2"/>
              </a:rPr>
              <a:t>240</a:t>
            </a:r>
            <a:r>
              <a:rPr lang="ja-JP" altLang="en-US" sz="2400" dirty="0">
                <a:sym typeface="Wingdings" panose="05000000000000000000" pitchFamily="2" charset="2"/>
              </a:rPr>
              <a:t>注シリンジ</a:t>
            </a:r>
            <a:r>
              <a:rPr lang="en-US" altLang="ja-JP" sz="2400" dirty="0">
                <a:sym typeface="Wingdings" panose="05000000000000000000" pitchFamily="2" charset="2"/>
              </a:rPr>
              <a:t>100mL</a:t>
            </a:r>
            <a:r>
              <a:rPr lang="ja-JP" altLang="en-US" sz="2400" dirty="0">
                <a:sym typeface="Wingdings" panose="05000000000000000000" pitchFamily="2" charset="2"/>
              </a:rPr>
              <a:t>　 </a:t>
            </a:r>
            <a:r>
              <a:rPr lang="en-US" altLang="ja-JP" sz="2400" dirty="0">
                <a:sym typeface="Wingdings" panose="05000000000000000000" pitchFamily="2" charset="2"/>
              </a:rPr>
              <a:t>(8)</a:t>
            </a:r>
            <a:r>
              <a:rPr lang="ja-JP" altLang="en-US" sz="2400" dirty="0">
                <a:sym typeface="Wingdings" panose="05000000000000000000" pitchFamily="2" charset="2"/>
              </a:rPr>
              <a:t>オプチレイ</a:t>
            </a:r>
            <a:r>
              <a:rPr lang="en-US" altLang="ja-JP" sz="2400" dirty="0">
                <a:sym typeface="Wingdings" panose="05000000000000000000" pitchFamily="2" charset="2"/>
              </a:rPr>
              <a:t>320</a:t>
            </a:r>
            <a:r>
              <a:rPr lang="ja-JP" altLang="en-US" sz="2400" dirty="0">
                <a:sym typeface="Wingdings" panose="05000000000000000000" pitchFamily="2" charset="2"/>
              </a:rPr>
              <a:t>注シリンジ</a:t>
            </a:r>
            <a:r>
              <a:rPr lang="en-US" altLang="ja-JP" sz="2400" dirty="0">
                <a:sym typeface="Wingdings" panose="05000000000000000000" pitchFamily="2" charset="2"/>
              </a:rPr>
              <a:t>75mL</a:t>
            </a:r>
            <a:r>
              <a:rPr lang="ja-JP" altLang="en-US" sz="2400" dirty="0">
                <a:sym typeface="Wingdings" panose="05000000000000000000" pitchFamily="2" charset="2"/>
              </a:rPr>
              <a:t>　　　　　　　</a:t>
            </a:r>
            <a:br>
              <a:rPr lang="en-US" altLang="ja-JP" sz="2400" dirty="0">
                <a:sym typeface="Wingdings" panose="05000000000000000000" pitchFamily="2" charset="2"/>
              </a:rPr>
            </a:br>
            <a:r>
              <a:rPr lang="en-US" altLang="ja-JP" sz="2400" dirty="0">
                <a:sym typeface="Wingdings" panose="05000000000000000000" pitchFamily="2" charset="2"/>
              </a:rPr>
              <a:t>(9)</a:t>
            </a:r>
            <a:r>
              <a:rPr lang="ja-JP" altLang="en-US" sz="2400" dirty="0">
                <a:sym typeface="Wingdings" panose="05000000000000000000" pitchFamily="2" charset="2"/>
              </a:rPr>
              <a:t>オプチレイ</a:t>
            </a:r>
            <a:r>
              <a:rPr lang="en-US" altLang="ja-JP" sz="2400" dirty="0">
                <a:sym typeface="Wingdings" panose="05000000000000000000" pitchFamily="2" charset="2"/>
              </a:rPr>
              <a:t>320</a:t>
            </a:r>
            <a:r>
              <a:rPr lang="ja-JP" altLang="en-US" sz="2400" dirty="0">
                <a:sym typeface="Wingdings" panose="05000000000000000000" pitchFamily="2" charset="2"/>
              </a:rPr>
              <a:t>注シリンジ</a:t>
            </a:r>
            <a:r>
              <a:rPr lang="en-US" altLang="ja-JP" sz="2400" dirty="0">
                <a:sym typeface="Wingdings" panose="05000000000000000000" pitchFamily="2" charset="2"/>
              </a:rPr>
              <a:t>100mL</a:t>
            </a:r>
            <a:r>
              <a:rPr lang="ja-JP" altLang="en-US" sz="2400" dirty="0">
                <a:sym typeface="Wingdings" panose="05000000000000000000" pitchFamily="2" charset="2"/>
              </a:rPr>
              <a:t>　 </a:t>
            </a:r>
            <a:r>
              <a:rPr lang="en-US" altLang="ja-JP" sz="2400" dirty="0">
                <a:sym typeface="Wingdings" panose="05000000000000000000" pitchFamily="2" charset="2"/>
              </a:rPr>
              <a:t>(10)</a:t>
            </a:r>
            <a:r>
              <a:rPr lang="ja-JP" altLang="en-US" sz="2400" dirty="0">
                <a:sym typeface="Wingdings" panose="05000000000000000000" pitchFamily="2" charset="2"/>
              </a:rPr>
              <a:t>オプチレイ</a:t>
            </a:r>
            <a:r>
              <a:rPr lang="en-US" altLang="ja-JP" sz="2400" dirty="0">
                <a:sym typeface="Wingdings" panose="05000000000000000000" pitchFamily="2" charset="2"/>
              </a:rPr>
              <a:t>350</a:t>
            </a:r>
            <a:r>
              <a:rPr lang="ja-JP" altLang="en-US" sz="2400" dirty="0">
                <a:sym typeface="Wingdings" panose="05000000000000000000" pitchFamily="2" charset="2"/>
              </a:rPr>
              <a:t>注シリンジ</a:t>
            </a:r>
            <a:r>
              <a:rPr lang="en-US" altLang="ja-JP" sz="2400" dirty="0">
                <a:sym typeface="Wingdings" panose="05000000000000000000" pitchFamily="2" charset="2"/>
              </a:rPr>
              <a:t>135mL</a:t>
            </a:r>
            <a:r>
              <a:rPr lang="ja-JP" altLang="en-US" sz="2400" dirty="0">
                <a:sym typeface="Wingdings" panose="05000000000000000000" pitchFamily="2" charset="2"/>
              </a:rPr>
              <a:t>　　</a:t>
            </a:r>
            <a:r>
              <a:rPr lang="ja-JP" altLang="en-US" sz="2400" dirty="0">
                <a:solidFill>
                  <a:srgbClr val="C00000"/>
                </a:solidFill>
              </a:rPr>
              <a:t>製品回収</a:t>
            </a:r>
            <a:endParaRPr kumimoji="1" lang="ja-JP" altLang="en-US" sz="2400" dirty="0">
              <a:solidFill>
                <a:srgbClr val="C00000"/>
              </a:solidFill>
            </a:endParaRPr>
          </a:p>
        </p:txBody>
      </p:sp>
      <p:sp>
        <p:nvSpPr>
          <p:cNvPr id="3" name="コンテンツ プレースホルダー 2"/>
          <p:cNvSpPr>
            <a:spLocks noGrp="1"/>
          </p:cNvSpPr>
          <p:nvPr>
            <p:ph idx="1"/>
          </p:nvPr>
        </p:nvSpPr>
        <p:spPr>
          <a:xfrm>
            <a:off x="0" y="1422400"/>
            <a:ext cx="12191999" cy="5435600"/>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b="1" dirty="0">
                <a:solidFill>
                  <a:schemeClr val="accent5">
                    <a:lumMod val="75000"/>
                  </a:schemeClr>
                </a:solidFill>
              </a:rPr>
              <a:t>　　約</a:t>
            </a:r>
            <a:r>
              <a:rPr lang="en-US" altLang="ja-JP" b="1" dirty="0">
                <a:solidFill>
                  <a:schemeClr val="accent5">
                    <a:lumMod val="75000"/>
                  </a:schemeClr>
                </a:solidFill>
              </a:rPr>
              <a:t>50</a:t>
            </a:r>
            <a:r>
              <a:rPr lang="ja-JP" altLang="en-US" b="1" dirty="0">
                <a:solidFill>
                  <a:schemeClr val="accent5">
                    <a:lumMod val="75000"/>
                  </a:schemeClr>
                </a:solidFill>
              </a:rPr>
              <a:t>　　　　約２万箱　　　</a:t>
            </a:r>
            <a:r>
              <a:rPr lang="en-US" altLang="ja-JP" b="1" dirty="0">
                <a:solidFill>
                  <a:schemeClr val="accent5">
                    <a:lumMod val="75000"/>
                  </a:schemeClr>
                </a:solidFill>
              </a:rPr>
              <a:t>2017</a:t>
            </a:r>
            <a:r>
              <a:rPr lang="ja-JP" altLang="en-US" b="1" dirty="0">
                <a:solidFill>
                  <a:schemeClr val="accent5">
                    <a:lumMod val="75000"/>
                  </a:schemeClr>
                </a:solidFill>
              </a:rPr>
              <a:t>年</a:t>
            </a:r>
            <a:r>
              <a:rPr lang="en-US" altLang="ja-JP" b="1" dirty="0">
                <a:solidFill>
                  <a:schemeClr val="accent5">
                    <a:lumMod val="75000"/>
                  </a:schemeClr>
                </a:solidFill>
              </a:rPr>
              <a:t>10</a:t>
            </a:r>
            <a:r>
              <a:rPr lang="ja-JP" altLang="en-US" b="1" dirty="0">
                <a:solidFill>
                  <a:schemeClr val="accent5">
                    <a:lumMod val="75000"/>
                  </a:schemeClr>
                </a:solidFill>
              </a:rPr>
              <a:t>月</a:t>
            </a:r>
            <a:r>
              <a:rPr lang="en-US" altLang="ja-JP" b="1" dirty="0">
                <a:solidFill>
                  <a:schemeClr val="accent5">
                    <a:lumMod val="75000"/>
                  </a:schemeClr>
                </a:solidFill>
              </a:rPr>
              <a:t>2</a:t>
            </a:r>
            <a:r>
              <a:rPr lang="ja-JP" altLang="en-US" b="1" dirty="0">
                <a:solidFill>
                  <a:schemeClr val="accent5">
                    <a:lumMod val="75000"/>
                  </a:schemeClr>
                </a:solidFill>
              </a:rPr>
              <a:t>日～</a:t>
            </a:r>
            <a:r>
              <a:rPr lang="en-US" altLang="ja-JP" b="1" dirty="0">
                <a:solidFill>
                  <a:schemeClr val="accent5">
                    <a:lumMod val="75000"/>
                  </a:schemeClr>
                </a:solidFill>
              </a:rPr>
              <a:t>2018</a:t>
            </a:r>
            <a:r>
              <a:rPr lang="ja-JP" altLang="en-US" b="1" dirty="0">
                <a:solidFill>
                  <a:schemeClr val="accent5">
                    <a:lumMod val="75000"/>
                  </a:schemeClr>
                </a:solidFill>
              </a:rPr>
              <a:t>年</a:t>
            </a:r>
            <a:r>
              <a:rPr lang="en-US" altLang="ja-JP" b="1" dirty="0">
                <a:solidFill>
                  <a:schemeClr val="accent5">
                    <a:lumMod val="75000"/>
                  </a:schemeClr>
                </a:solidFill>
              </a:rPr>
              <a:t>12</a:t>
            </a:r>
            <a:r>
              <a:rPr lang="ja-JP" altLang="en-US" b="1" dirty="0">
                <a:solidFill>
                  <a:schemeClr val="accent5">
                    <a:lumMod val="75000"/>
                  </a:schemeClr>
                </a:solidFill>
              </a:rPr>
              <a:t>月</a:t>
            </a:r>
            <a:r>
              <a:rPr lang="en-US" altLang="ja-JP" b="1" dirty="0">
                <a:solidFill>
                  <a:schemeClr val="accent5">
                    <a:lumMod val="75000"/>
                  </a:schemeClr>
                </a:solidFill>
              </a:rPr>
              <a:t>14</a:t>
            </a:r>
            <a:r>
              <a:rPr lang="ja-JP" altLang="en-US" b="1" dirty="0">
                <a:solidFill>
                  <a:schemeClr val="accent5">
                    <a:lumMod val="75000"/>
                  </a:schemeClr>
                </a:solidFill>
              </a:rPr>
              <a:t>日</a:t>
            </a: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2019</a:t>
            </a:r>
            <a:r>
              <a:rPr lang="ja-JP" altLang="en-US" dirty="0">
                <a:solidFill>
                  <a:schemeClr val="accent5">
                    <a:lumMod val="75000"/>
                  </a:schemeClr>
                </a:solidFill>
              </a:rPr>
              <a:t>年１月</a:t>
            </a:r>
            <a:r>
              <a:rPr lang="en-US" altLang="ja-JP" dirty="0">
                <a:solidFill>
                  <a:schemeClr val="accent5">
                    <a:lumMod val="75000"/>
                  </a:schemeClr>
                </a:solidFill>
              </a:rPr>
              <a:t>11</a:t>
            </a:r>
            <a:r>
              <a:rPr lang="ja-JP" altLang="en-US" dirty="0">
                <a:solidFill>
                  <a:schemeClr val="accent5">
                    <a:lumMod val="75000"/>
                  </a:schemeClr>
                </a:solidFill>
              </a:rPr>
              <a:t>日</a:t>
            </a:r>
            <a:endParaRPr lang="ja-JP" altLang="en-US" dirty="0"/>
          </a:p>
          <a:p>
            <a:pPr marL="0" indent="0">
              <a:buNone/>
            </a:pPr>
            <a:r>
              <a:rPr lang="ja-JP" altLang="en-US" sz="2600" dirty="0"/>
              <a:t>富士製薬工業株式会社（以下、富士製薬工業）が製造販売しておりましたオプチレイ注及びオプチレイ注シリンジにおきまして、</a:t>
            </a:r>
            <a:r>
              <a:rPr lang="en-US" altLang="ja-JP" sz="2600" dirty="0"/>
              <a:t>2018</a:t>
            </a:r>
            <a:r>
              <a:rPr lang="ja-JP" altLang="en-US" sz="2600" dirty="0"/>
              <a:t>年</a:t>
            </a:r>
            <a:r>
              <a:rPr lang="en-US" altLang="ja-JP" sz="2600" dirty="0"/>
              <a:t>2</a:t>
            </a:r>
            <a:r>
              <a:rPr lang="ja-JP" altLang="en-US" sz="2600" dirty="0"/>
              <a:t>月に同剤の一部の原薬の保管施設に関わる薬事手続き上の不備を確認しました。</a:t>
            </a:r>
          </a:p>
          <a:p>
            <a:pPr marL="0" indent="0">
              <a:buNone/>
            </a:pPr>
            <a:r>
              <a:rPr lang="ja-JP" altLang="en-US" sz="2600" dirty="0"/>
              <a:t>品質、有効性及び安全性には影響がないと判断し、社内で対応を検討しながら市場出荷を継続しておりましたが、</a:t>
            </a:r>
            <a:r>
              <a:rPr lang="en-US" altLang="ja-JP" sz="2600" dirty="0"/>
              <a:t>2018</a:t>
            </a:r>
            <a:r>
              <a:rPr lang="ja-JP" altLang="en-US" sz="2600" dirty="0"/>
              <a:t>年</a:t>
            </a:r>
            <a:r>
              <a:rPr lang="en-US" altLang="ja-JP" sz="2600" dirty="0"/>
              <a:t>12</a:t>
            </a:r>
            <a:r>
              <a:rPr lang="ja-JP" altLang="en-US" sz="2600" dirty="0"/>
              <a:t>月</a:t>
            </a:r>
            <a:r>
              <a:rPr lang="en-US" altLang="ja-JP" sz="2600" dirty="0"/>
              <a:t>28</a:t>
            </a:r>
            <a:r>
              <a:rPr lang="ja-JP" altLang="en-US" sz="2600" dirty="0"/>
              <a:t>日に富士製薬工業がこの事案に対する措置として対象ロットについて、自主回収を決定したことを受けて、承継後にゲル</a:t>
            </a:r>
            <a:r>
              <a:rPr lang="ja-JP" altLang="en-US" sz="2600" dirty="0" err="1"/>
              <a:t>べ</a:t>
            </a:r>
            <a:r>
              <a:rPr lang="ja-JP" altLang="en-US" sz="2600" dirty="0"/>
              <a:t>・ジャパン株式会社は、自主回収することを決定致しました。</a:t>
            </a:r>
          </a:p>
          <a:p>
            <a:pPr marL="0" indent="0">
              <a:buNone/>
            </a:pPr>
            <a:r>
              <a:rPr lang="ja-JP" altLang="en-US" sz="2600" dirty="0"/>
              <a:t>⇒原薬の保管場所の問題です。このようなことで回収する必要はあるのでしょうか？　アセトアミノフェンでは、</a:t>
            </a:r>
            <a:r>
              <a:rPr lang="en-US" altLang="ja-JP" sz="2600" dirty="0"/>
              <a:t>MF</a:t>
            </a:r>
            <a:r>
              <a:rPr lang="ja-JP" altLang="en-US" sz="2600" dirty="0"/>
              <a:t>違反、</a:t>
            </a:r>
            <a:r>
              <a:rPr lang="en-US" altLang="ja-JP" sz="2600" dirty="0"/>
              <a:t>GMP</a:t>
            </a:r>
            <a:r>
              <a:rPr lang="ja-JP" altLang="en-US" sz="2600" dirty="0"/>
              <a:t>省令違反、製造販売承認書違反でしたが、製品の回収はしませんでした。</a:t>
            </a:r>
            <a:endParaRPr lang="en-US" altLang="ja-JP" sz="2600"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2106</TotalTime>
  <Words>3</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(1)オプチレイ320注20mL　 　(2)オプチレイ320注50mL　　(3)オプチレイ320注100mL　　 (4)オプチレイ350注20mL　 　(5)オプチレイ350注50mL　　 (6)オプチレイ350注100mL (7)オプチレイ240注シリンジ100mL　 (8)オプチレイ320注シリンジ75mL　　　　　　　 (9)オプチレイ320注シリンジ100mL　 (10)オプチレイ350注シリンジ135mL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 </cp:lastModifiedBy>
  <cp:revision>189</cp:revision>
  <dcterms:created xsi:type="dcterms:W3CDTF">2015-03-05T03:29:01Z</dcterms:created>
  <dcterms:modified xsi:type="dcterms:W3CDTF">2019-01-16T10:43:00Z</dcterms:modified>
</cp:coreProperties>
</file>