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40" d="100"/>
          <a:sy n="40" d="100"/>
        </p:scale>
        <p:origin x="72" y="8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2018/12/25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2018/12/25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80726"/>
          </a:xfrm>
        </p:spPr>
        <p:txBody>
          <a:bodyPr>
            <a:noAutofit/>
          </a:bodyPr>
          <a:lstStyle/>
          <a:p>
            <a:r>
              <a:rPr lang="ja-JP" altLang="en-US" sz="3600" dirty="0">
                <a:sym typeface="Wingdings" panose="05000000000000000000" pitchFamily="2" charset="2"/>
              </a:rPr>
              <a:t>販売名　コンプリート</a:t>
            </a:r>
            <a:r>
              <a:rPr lang="en-US" altLang="ja-JP" sz="3600" dirty="0">
                <a:sym typeface="Wingdings" panose="05000000000000000000" pitchFamily="2" charset="2"/>
              </a:rPr>
              <a:t>V</a:t>
            </a:r>
            <a:r>
              <a:rPr lang="ja-JP" altLang="en-US" sz="3600" dirty="0">
                <a:sym typeface="Wingdings" panose="05000000000000000000" pitchFamily="2" charset="2"/>
              </a:rPr>
              <a:t>　　</a:t>
            </a:r>
            <a:r>
              <a:rPr lang="ja-JP" altLang="en-US" sz="3600" dirty="0">
                <a:solidFill>
                  <a:srgbClr val="C00000"/>
                </a:solidFill>
              </a:rPr>
              <a:t>製品回収</a:t>
            </a:r>
            <a:endParaRPr kumimoji="1" lang="ja-JP" altLang="en-US" sz="3600" dirty="0">
              <a:solidFill>
                <a:srgbClr val="C00000"/>
              </a:solidFill>
            </a:endParaRPr>
          </a:p>
        </p:txBody>
      </p:sp>
      <p:sp>
        <p:nvSpPr>
          <p:cNvPr id="3" name="コンテンツ プレースホルダー 2"/>
          <p:cNvSpPr>
            <a:spLocks noGrp="1"/>
          </p:cNvSpPr>
          <p:nvPr>
            <p:ph idx="1"/>
          </p:nvPr>
        </p:nvSpPr>
        <p:spPr>
          <a:xfrm>
            <a:off x="0" y="914400"/>
            <a:ext cx="12191999" cy="5943600"/>
          </a:xfrm>
        </p:spPr>
        <p:txBody>
          <a:bodyPr>
            <a:noAutofit/>
          </a:bodyPr>
          <a:lstStyle/>
          <a:p>
            <a:pPr marL="0" indent="0">
              <a:buNone/>
            </a:pPr>
            <a:r>
              <a:rPr lang="ja-JP" altLang="en-US" b="1" dirty="0">
                <a:solidFill>
                  <a:schemeClr val="tx2">
                    <a:lumMod val="50000"/>
                  </a:schemeClr>
                </a:solidFill>
              </a:rPr>
              <a:t>対象ロット　　出荷数量（箱）　　　　　出荷時期</a:t>
            </a:r>
          </a:p>
          <a:p>
            <a:pPr marL="0" indent="0">
              <a:buNone/>
            </a:pPr>
            <a:r>
              <a:rPr lang="ja-JP" altLang="en-US" b="1" dirty="0">
                <a:solidFill>
                  <a:schemeClr val="accent5">
                    <a:lumMod val="75000"/>
                  </a:schemeClr>
                </a:solidFill>
              </a:rPr>
              <a:t>　　５　　　　　　約</a:t>
            </a:r>
            <a:r>
              <a:rPr lang="en-US" altLang="ja-JP" b="1" dirty="0">
                <a:solidFill>
                  <a:schemeClr val="accent5">
                    <a:lumMod val="75000"/>
                  </a:schemeClr>
                </a:solidFill>
              </a:rPr>
              <a:t>76,000</a:t>
            </a:r>
            <a:r>
              <a:rPr lang="ja-JP" altLang="en-US" b="1" dirty="0">
                <a:solidFill>
                  <a:schemeClr val="accent5">
                    <a:lumMod val="75000"/>
                  </a:schemeClr>
                </a:solidFill>
              </a:rPr>
              <a:t>箱　　　</a:t>
            </a:r>
            <a:r>
              <a:rPr lang="en-US" altLang="ja-JP" b="1" dirty="0">
                <a:solidFill>
                  <a:schemeClr val="accent5">
                    <a:lumMod val="75000"/>
                  </a:schemeClr>
                </a:solidFill>
              </a:rPr>
              <a:t>2018</a:t>
            </a:r>
            <a:r>
              <a:rPr lang="ja-JP" altLang="en-US" b="1" dirty="0">
                <a:solidFill>
                  <a:schemeClr val="accent5">
                    <a:lumMod val="75000"/>
                  </a:schemeClr>
                </a:solidFill>
              </a:rPr>
              <a:t>年</a:t>
            </a:r>
            <a:r>
              <a:rPr lang="en-US" altLang="ja-JP" b="1" dirty="0">
                <a:solidFill>
                  <a:schemeClr val="accent5">
                    <a:lumMod val="75000"/>
                  </a:schemeClr>
                </a:solidFill>
              </a:rPr>
              <a:t>9</a:t>
            </a:r>
            <a:r>
              <a:rPr lang="ja-JP" altLang="en-US" b="1" dirty="0">
                <a:solidFill>
                  <a:schemeClr val="accent5">
                    <a:lumMod val="75000"/>
                  </a:schemeClr>
                </a:solidFill>
              </a:rPr>
              <a:t>月</a:t>
            </a:r>
            <a:r>
              <a:rPr lang="en-US" altLang="ja-JP" b="1" dirty="0">
                <a:solidFill>
                  <a:schemeClr val="accent5">
                    <a:lumMod val="75000"/>
                  </a:schemeClr>
                </a:solidFill>
              </a:rPr>
              <a:t>14</a:t>
            </a:r>
            <a:r>
              <a:rPr lang="ja-JP" altLang="en-US" b="1" dirty="0">
                <a:solidFill>
                  <a:schemeClr val="accent5">
                    <a:lumMod val="75000"/>
                  </a:schemeClr>
                </a:solidFill>
              </a:rPr>
              <a:t>日～</a:t>
            </a:r>
            <a:r>
              <a:rPr lang="en-US" altLang="ja-JP" b="1" dirty="0">
                <a:solidFill>
                  <a:schemeClr val="accent5">
                    <a:lumMod val="75000"/>
                  </a:schemeClr>
                </a:solidFill>
              </a:rPr>
              <a:t>2018</a:t>
            </a:r>
            <a:r>
              <a:rPr lang="ja-JP" altLang="en-US" b="1" dirty="0">
                <a:solidFill>
                  <a:schemeClr val="accent5">
                    <a:lumMod val="75000"/>
                  </a:schemeClr>
                </a:solidFill>
              </a:rPr>
              <a:t>年</a:t>
            </a:r>
            <a:r>
              <a:rPr lang="en-US" altLang="ja-JP" b="1" dirty="0">
                <a:solidFill>
                  <a:schemeClr val="accent5">
                    <a:lumMod val="75000"/>
                  </a:schemeClr>
                </a:solidFill>
              </a:rPr>
              <a:t>11</a:t>
            </a:r>
            <a:r>
              <a:rPr lang="ja-JP" altLang="en-US" b="1" dirty="0">
                <a:solidFill>
                  <a:schemeClr val="accent5">
                    <a:lumMod val="75000"/>
                  </a:schemeClr>
                </a:solidFill>
              </a:rPr>
              <a:t>月</a:t>
            </a:r>
            <a:r>
              <a:rPr lang="en-US" altLang="ja-JP" b="1" dirty="0">
                <a:solidFill>
                  <a:schemeClr val="accent5">
                    <a:lumMod val="75000"/>
                  </a:schemeClr>
                </a:solidFill>
              </a:rPr>
              <a:t>29</a:t>
            </a:r>
            <a:r>
              <a:rPr lang="ja-JP" altLang="en-US" b="1" dirty="0">
                <a:solidFill>
                  <a:schemeClr val="accent5">
                    <a:lumMod val="75000"/>
                  </a:schemeClr>
                </a:solidFill>
              </a:rPr>
              <a:t>日</a:t>
            </a:r>
          </a:p>
          <a:p>
            <a:pPr marL="0" indent="0">
              <a:buNone/>
            </a:pPr>
            <a:r>
              <a:rPr lang="ja-JP" altLang="en-US" dirty="0">
                <a:solidFill>
                  <a:schemeClr val="accent5">
                    <a:lumMod val="75000"/>
                  </a:schemeClr>
                </a:solidFill>
              </a:rPr>
              <a:t>回収理由　平成</a:t>
            </a:r>
            <a:r>
              <a:rPr lang="en-US" altLang="ja-JP" dirty="0">
                <a:solidFill>
                  <a:schemeClr val="accent5">
                    <a:lumMod val="75000"/>
                  </a:schemeClr>
                </a:solidFill>
              </a:rPr>
              <a:t>30</a:t>
            </a:r>
            <a:r>
              <a:rPr lang="ja-JP" altLang="en-US" dirty="0">
                <a:solidFill>
                  <a:schemeClr val="accent5">
                    <a:lumMod val="75000"/>
                  </a:schemeClr>
                </a:solidFill>
              </a:rPr>
              <a:t>年</a:t>
            </a:r>
            <a:r>
              <a:rPr lang="en-US" altLang="ja-JP" dirty="0">
                <a:solidFill>
                  <a:schemeClr val="accent5">
                    <a:lumMod val="75000"/>
                  </a:schemeClr>
                </a:solidFill>
              </a:rPr>
              <a:t>12</a:t>
            </a:r>
            <a:r>
              <a:rPr lang="ja-JP" altLang="en-US" dirty="0">
                <a:solidFill>
                  <a:schemeClr val="accent5">
                    <a:lumMod val="75000"/>
                  </a:schemeClr>
                </a:solidFill>
              </a:rPr>
              <a:t>月</a:t>
            </a:r>
            <a:r>
              <a:rPr lang="en-US" altLang="ja-JP" dirty="0">
                <a:solidFill>
                  <a:schemeClr val="accent5">
                    <a:lumMod val="75000"/>
                  </a:schemeClr>
                </a:solidFill>
              </a:rPr>
              <a:t>21</a:t>
            </a:r>
            <a:r>
              <a:rPr lang="ja-JP" altLang="en-US" dirty="0">
                <a:solidFill>
                  <a:schemeClr val="accent5">
                    <a:lumMod val="75000"/>
                  </a:schemeClr>
                </a:solidFill>
              </a:rPr>
              <a:t>日</a:t>
            </a:r>
          </a:p>
          <a:p>
            <a:pPr marL="0" indent="0">
              <a:buNone/>
            </a:pPr>
            <a:r>
              <a:rPr lang="ja-JP" altLang="en-US" dirty="0"/>
              <a:t>製造元で当該製品の工程検査において液漏れが発見され、調査を実施したところ、当該ロットの一部において製品のボトルキャップの不良により、液漏れを生じる可能性があることが判明いたしました。　本製品は添付文書で開封後</a:t>
            </a:r>
            <a:r>
              <a:rPr lang="en-US" altLang="ja-JP" dirty="0"/>
              <a:t>1</a:t>
            </a:r>
            <a:r>
              <a:rPr lang="ja-JP" altLang="en-US" dirty="0"/>
              <a:t>か月を目安に使用することを推奨していますが、液漏れが発生した場合、使用前に開封状態とみなされることから、使用者にとっては開封後の使用期間の目安が不明確になるため、万全を期すため自主回収いたします。</a:t>
            </a:r>
          </a:p>
          <a:p>
            <a:pPr marL="0" indent="0">
              <a:buNone/>
            </a:pPr>
            <a:r>
              <a:rPr lang="ja-JP" altLang="en-US" dirty="0"/>
              <a:t>⇒</a:t>
            </a:r>
            <a:endParaRPr lang="en-US" altLang="ja-JP" dirty="0"/>
          </a:p>
          <a:p>
            <a:pPr marL="0" indent="0">
              <a:buNone/>
            </a:pPr>
            <a:r>
              <a:rPr lang="ja-JP" altLang="en-US" dirty="0"/>
              <a:t>資材の不良またはキャッピングの不良かと思われる。</a:t>
            </a:r>
            <a:endParaRPr lang="en-US" altLang="ja-JP" dirty="0"/>
          </a:p>
          <a:p>
            <a:pPr marL="0" indent="0">
              <a:buNone/>
            </a:pPr>
            <a:r>
              <a:rPr lang="ja-JP" altLang="en-US" dirty="0"/>
              <a:t>全ての金型のボディとキャップの篏合性確認と実生産品での倒置による評価が必要になる。それでも起きたとするとなかなか防げない。</a:t>
            </a:r>
            <a:endParaRPr lang="en-US" altLang="ja-JP"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2088</TotalTime>
  <Words>3</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コンプリートV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 </cp:lastModifiedBy>
  <cp:revision>184</cp:revision>
  <dcterms:created xsi:type="dcterms:W3CDTF">2015-03-05T03:29:01Z</dcterms:created>
  <dcterms:modified xsi:type="dcterms:W3CDTF">2018-12-24T23:36:34Z</dcterms:modified>
</cp:coreProperties>
</file>