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7" autoAdjust="0"/>
    <p:restoredTop sz="94660"/>
  </p:normalViewPr>
  <p:slideViewPr>
    <p:cSldViewPr snapToGrid="0">
      <p:cViewPr varScale="1">
        <p:scale>
          <a:sx n="37" d="100"/>
          <a:sy n="37" d="100"/>
        </p:scale>
        <p:origin x="60" y="8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2015/9/3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1"/>
            <a:ext cx="12192000" cy="486877"/>
          </a:xfrm>
        </p:spPr>
        <p:txBody>
          <a:bodyPr>
            <a:normAutofit fontScale="90000"/>
          </a:bodyPr>
          <a:lstStyle/>
          <a:p>
            <a:r>
              <a:rPr lang="ja-JP" altLang="en-US" sz="3600" dirty="0"/>
              <a:t>販売名</a:t>
            </a:r>
            <a:r>
              <a:rPr lang="ja-JP" altLang="en-US" sz="3600" dirty="0"/>
              <a:t>：セロフェン錠 </a:t>
            </a:r>
            <a:r>
              <a:rPr lang="en-US" altLang="ja-JP" sz="3600" dirty="0" smtClean="0"/>
              <a:t>50mg</a:t>
            </a:r>
            <a:r>
              <a:rPr lang="ja-JP" altLang="en-US" sz="3600" dirty="0" smtClean="0"/>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1192696"/>
            <a:ext cx="12191999" cy="5665304"/>
          </a:xfrm>
        </p:spPr>
        <p:txBody>
          <a:bodyPr>
            <a:normAutofit/>
          </a:bodyPr>
          <a:lstStyle/>
          <a:p>
            <a:pPr marL="0" indent="0">
              <a:buNone/>
            </a:pPr>
            <a:r>
              <a:rPr lang="ja-JP" altLang="en-US" sz="3200" b="1" dirty="0" smtClean="0">
                <a:solidFill>
                  <a:srgbClr val="002060"/>
                </a:solidFill>
              </a:rPr>
              <a:t>対象</a:t>
            </a:r>
            <a:r>
              <a:rPr lang="ja-JP" altLang="en-US" sz="3200" b="1" dirty="0">
                <a:solidFill>
                  <a:srgbClr val="002060"/>
                </a:solidFill>
              </a:rPr>
              <a:t>ロット、数量及び出荷</a:t>
            </a:r>
            <a:r>
              <a:rPr lang="ja-JP" altLang="en-US" sz="3200" b="1" dirty="0" smtClean="0">
                <a:solidFill>
                  <a:srgbClr val="002060"/>
                </a:solidFill>
              </a:rPr>
              <a:t>時期　　</a:t>
            </a:r>
            <a:endParaRPr lang="ja-JP" altLang="en-US" dirty="0"/>
          </a:p>
          <a:p>
            <a:pPr marL="0" indent="0">
              <a:buNone/>
            </a:pPr>
            <a:r>
              <a:rPr lang="ja-JP" altLang="en-US" dirty="0" smtClean="0"/>
              <a:t>対象</a:t>
            </a:r>
            <a:r>
              <a:rPr lang="ja-JP" altLang="en-US" dirty="0"/>
              <a:t>ロット：</a:t>
            </a:r>
            <a:r>
              <a:rPr lang="en-US" altLang="ja-JP" dirty="0"/>
              <a:t>S54008</a:t>
            </a:r>
          </a:p>
          <a:p>
            <a:pPr marL="0" indent="0">
              <a:buNone/>
            </a:pPr>
            <a:r>
              <a:rPr lang="ja-JP" altLang="en-US" dirty="0"/>
              <a:t>数量（</a:t>
            </a:r>
            <a:r>
              <a:rPr lang="en-US" altLang="ja-JP" dirty="0"/>
              <a:t>30</a:t>
            </a:r>
            <a:r>
              <a:rPr lang="ja-JP" altLang="en-US" dirty="0"/>
              <a:t>錠　</a:t>
            </a:r>
            <a:r>
              <a:rPr lang="en-US" altLang="ja-JP" dirty="0"/>
              <a:t>10</a:t>
            </a:r>
            <a:r>
              <a:rPr lang="ja-JP" altLang="en-US" dirty="0"/>
              <a:t>錠</a:t>
            </a:r>
            <a:r>
              <a:rPr lang="en-US" altLang="ja-JP" dirty="0"/>
              <a:t>×3PTP</a:t>
            </a:r>
            <a:r>
              <a:rPr lang="ja-JP" altLang="en-US" dirty="0"/>
              <a:t>シート／箱）：</a:t>
            </a:r>
            <a:r>
              <a:rPr lang="en-US" altLang="ja-JP" dirty="0"/>
              <a:t>11932</a:t>
            </a:r>
            <a:r>
              <a:rPr lang="ja-JP" altLang="en-US" dirty="0"/>
              <a:t>箱</a:t>
            </a:r>
          </a:p>
          <a:p>
            <a:pPr marL="0" indent="0">
              <a:buNone/>
            </a:pPr>
            <a:r>
              <a:rPr lang="ja-JP" altLang="en-US" dirty="0"/>
              <a:t>市場出荷時期：平成</a:t>
            </a:r>
            <a:r>
              <a:rPr lang="en-US" altLang="ja-JP" dirty="0"/>
              <a:t>24</a:t>
            </a:r>
            <a:r>
              <a:rPr lang="ja-JP" altLang="en-US" dirty="0"/>
              <a:t>年</a:t>
            </a:r>
            <a:r>
              <a:rPr lang="en-US" altLang="ja-JP" dirty="0"/>
              <a:t>9</a:t>
            </a:r>
            <a:r>
              <a:rPr lang="ja-JP" altLang="en-US" dirty="0"/>
              <a:t>月</a:t>
            </a:r>
            <a:r>
              <a:rPr lang="en-US" altLang="ja-JP" dirty="0"/>
              <a:t>3</a:t>
            </a:r>
            <a:r>
              <a:rPr lang="ja-JP" altLang="en-US" dirty="0"/>
              <a:t>日～　平成</a:t>
            </a:r>
            <a:r>
              <a:rPr lang="en-US" altLang="ja-JP" dirty="0"/>
              <a:t>25</a:t>
            </a:r>
            <a:r>
              <a:rPr lang="ja-JP" altLang="en-US" dirty="0"/>
              <a:t>年</a:t>
            </a:r>
            <a:r>
              <a:rPr lang="en-US" altLang="ja-JP" dirty="0"/>
              <a:t>1</a:t>
            </a:r>
            <a:r>
              <a:rPr lang="ja-JP" altLang="en-US" dirty="0"/>
              <a:t>月</a:t>
            </a:r>
            <a:r>
              <a:rPr lang="en-US" altLang="ja-JP" dirty="0"/>
              <a:t>7</a:t>
            </a:r>
            <a:r>
              <a:rPr lang="ja-JP" altLang="en-US" dirty="0"/>
              <a:t>日</a:t>
            </a:r>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2995"/>
            <a:ext cx="12192000" cy="436605"/>
          </a:xfrm>
        </p:spPr>
        <p:txBody>
          <a:bodyPr>
            <a:normAutofit fontScale="90000"/>
          </a:bodyPr>
          <a:lstStyle/>
          <a:p>
            <a:r>
              <a:rPr lang="ja-JP" altLang="en-US" sz="3600" dirty="0"/>
              <a:t>販売名</a:t>
            </a:r>
            <a:r>
              <a:rPr lang="ja-JP" altLang="en-US" sz="3600" dirty="0"/>
              <a:t>：セロフェン錠 </a:t>
            </a:r>
            <a:r>
              <a:rPr lang="en-US" altLang="ja-JP" sz="3600" dirty="0" smtClean="0"/>
              <a:t>50mg</a:t>
            </a:r>
            <a:r>
              <a:rPr lang="ja-JP" altLang="en-US" sz="3600" dirty="0"/>
              <a:t>　</a:t>
            </a:r>
            <a:r>
              <a:rPr lang="ja-JP" altLang="en-US" sz="3600" dirty="0" smtClean="0"/>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868680"/>
            <a:ext cx="12191999" cy="5989320"/>
          </a:xfrm>
        </p:spPr>
        <p:txBody>
          <a:bodyPr>
            <a:normAutofit fontScale="70000" lnSpcReduction="20000"/>
          </a:bodyPr>
          <a:lstStyle/>
          <a:p>
            <a:pPr marL="0" indent="0">
              <a:buNone/>
            </a:pPr>
            <a:r>
              <a:rPr lang="ja-JP" altLang="en-US" sz="3400" b="1" dirty="0" smtClean="0">
                <a:solidFill>
                  <a:srgbClr val="002060"/>
                </a:solidFill>
              </a:rPr>
              <a:t>回収</a:t>
            </a:r>
            <a:r>
              <a:rPr lang="ja-JP" altLang="en-US" sz="3400" b="1" dirty="0">
                <a:solidFill>
                  <a:srgbClr val="002060"/>
                </a:solidFill>
              </a:rPr>
              <a:t>理由</a:t>
            </a:r>
            <a:r>
              <a:rPr lang="ja-JP" altLang="en-US" dirty="0"/>
              <a:t>　</a:t>
            </a:r>
            <a:r>
              <a:rPr lang="en-US" altLang="ja-JP" dirty="0" smtClean="0"/>
              <a:t>2015</a:t>
            </a:r>
            <a:r>
              <a:rPr lang="ja-JP" altLang="en-US" dirty="0" smtClean="0"/>
              <a:t>年</a:t>
            </a:r>
            <a:r>
              <a:rPr lang="ja-JP" altLang="en-US" dirty="0" smtClean="0"/>
              <a:t>８</a:t>
            </a:r>
            <a:r>
              <a:rPr lang="ja-JP" altLang="en-US" dirty="0" smtClean="0"/>
              <a:t>月</a:t>
            </a:r>
            <a:r>
              <a:rPr lang="en-US" altLang="ja-JP" dirty="0" smtClean="0"/>
              <a:t>25</a:t>
            </a:r>
            <a:r>
              <a:rPr lang="ja-JP" altLang="en-US" dirty="0" smtClean="0"/>
              <a:t>日</a:t>
            </a:r>
            <a:endParaRPr lang="ja-JP" altLang="en-US" dirty="0"/>
          </a:p>
          <a:p>
            <a:pPr marL="0" indent="0">
              <a:buNone/>
            </a:pPr>
            <a:r>
              <a:rPr lang="ja-JP" altLang="en-US" dirty="0"/>
              <a:t>セロフェン </a:t>
            </a:r>
            <a:r>
              <a:rPr lang="en-US" altLang="ja-JP" dirty="0"/>
              <a:t>50mg</a:t>
            </a:r>
            <a:r>
              <a:rPr lang="ja-JP" altLang="en-US" dirty="0"/>
              <a:t>錠の原薬（クロミフェンクエン酸塩）の試験を新しい試験方法で実施したところ、不純物が認</a:t>
            </a:r>
          </a:p>
          <a:p>
            <a:pPr marL="0" indent="0">
              <a:buNone/>
            </a:pPr>
            <a:r>
              <a:rPr lang="ja-JP" altLang="en-US" dirty="0" err="1"/>
              <a:t>められま</a:t>
            </a:r>
            <a:r>
              <a:rPr lang="ja-JP" altLang="en-US" dirty="0"/>
              <a:t>した。この不純物はクロミフェンクエン酸塩の臭化物類似体と特定され、安全性及び</a:t>
            </a:r>
            <a:r>
              <a:rPr lang="en-US" altLang="ja-JP" dirty="0"/>
              <a:t>ICH</a:t>
            </a:r>
            <a:r>
              <a:rPr lang="ja-JP" altLang="en-US" dirty="0"/>
              <a:t>ガイドライン</a:t>
            </a:r>
          </a:p>
          <a:p>
            <a:pPr marL="0" indent="0">
              <a:buNone/>
            </a:pPr>
            <a:r>
              <a:rPr lang="ja-JP" altLang="en-US" dirty="0"/>
              <a:t>に基づく許容含量の検討を行った結果、不純物の含量社内規格を新たに設定いたしました。</a:t>
            </a:r>
          </a:p>
          <a:p>
            <a:pPr marL="0" indent="0">
              <a:buNone/>
            </a:pPr>
            <a:r>
              <a:rPr lang="ja-JP" altLang="en-US" dirty="0"/>
              <a:t>これに伴い、</a:t>
            </a:r>
            <a:r>
              <a:rPr lang="en-US" altLang="ja-JP" dirty="0"/>
              <a:t>2006</a:t>
            </a:r>
            <a:r>
              <a:rPr lang="ja-JP" altLang="en-US" dirty="0"/>
              <a:t>年から製造した全原薬ロットの検査を行なったところ、新たに設定した社内規格を超えた不純</a:t>
            </a:r>
          </a:p>
          <a:p>
            <a:pPr marL="0" indent="0">
              <a:buNone/>
            </a:pPr>
            <a:r>
              <a:rPr lang="ja-JP" altLang="en-US" dirty="0"/>
              <a:t>物を含む原薬を使用した</a:t>
            </a:r>
            <a:r>
              <a:rPr lang="en-US" altLang="ja-JP" dirty="0"/>
              <a:t>2</a:t>
            </a:r>
            <a:r>
              <a:rPr lang="ja-JP" altLang="en-US" dirty="0"/>
              <a:t>ロットの製剤が日本国内の市場へ出荷されていたことを確認しました。当該製剤を社</a:t>
            </a:r>
          </a:p>
          <a:p>
            <a:pPr marL="0" indent="0">
              <a:buNone/>
            </a:pPr>
            <a:r>
              <a:rPr lang="ja-JP" altLang="en-US" dirty="0"/>
              <a:t>内規格からの逸脱と</a:t>
            </a:r>
            <a:r>
              <a:rPr lang="ja-JP" altLang="en-US" dirty="0" smtClean="0"/>
              <a:t>して回収</a:t>
            </a:r>
            <a:r>
              <a:rPr lang="ja-JP" altLang="en-US" dirty="0"/>
              <a:t>することといたしました。</a:t>
            </a:r>
            <a:endParaRPr lang="ja-JP" altLang="en-US" dirty="0"/>
          </a:p>
          <a:p>
            <a:pPr marL="0" indent="0">
              <a:buNone/>
            </a:pPr>
            <a:endParaRPr lang="ja-JP" altLang="en-US" sz="900" dirty="0"/>
          </a:p>
          <a:p>
            <a:pPr marL="0" indent="0">
              <a:buNone/>
            </a:pPr>
            <a:r>
              <a:rPr lang="ja-JP" altLang="en-US" sz="3200" b="1" dirty="0" smtClean="0">
                <a:solidFill>
                  <a:schemeClr val="accent5">
                    <a:lumMod val="50000"/>
                  </a:schemeClr>
                </a:solidFill>
              </a:rPr>
              <a:t>危惧</a:t>
            </a:r>
            <a:r>
              <a:rPr lang="ja-JP" altLang="en-US" sz="3200" b="1" dirty="0">
                <a:solidFill>
                  <a:schemeClr val="accent5">
                    <a:lumMod val="50000"/>
                  </a:schemeClr>
                </a:solidFill>
              </a:rPr>
              <a:t>される具体的な健康被害</a:t>
            </a:r>
          </a:p>
          <a:p>
            <a:pPr marL="0" indent="0">
              <a:buNone/>
            </a:pPr>
            <a:r>
              <a:rPr lang="ja-JP" altLang="en-US" dirty="0"/>
              <a:t>クロミフェンクエン酸塩錠は日本薬局方収載品であり、出荷した製品は全て海外製造工場出荷前及び日本で受け</a:t>
            </a:r>
          </a:p>
          <a:p>
            <a:pPr marL="0" indent="0">
              <a:buNone/>
            </a:pPr>
            <a:r>
              <a:rPr lang="ja-JP" altLang="en-US" dirty="0"/>
              <a:t>入れた後ロット毎に試験を実施し、日本薬局方の規格に適合していることを確認し出荷しております。さらに、</a:t>
            </a:r>
          </a:p>
          <a:p>
            <a:pPr marL="0" indent="0">
              <a:buNone/>
            </a:pPr>
            <a:r>
              <a:rPr lang="ja-JP" altLang="en-US" dirty="0"/>
              <a:t>不純物である臭化物類似体に関する文献調査、毒性試験および安全性情報評価を行った結果、重篤な健康被害の</a:t>
            </a:r>
          </a:p>
          <a:p>
            <a:pPr marL="0" indent="0">
              <a:buNone/>
            </a:pPr>
            <a:r>
              <a:rPr lang="ja-JP" altLang="en-US" dirty="0"/>
              <a:t>恐れはないと判断しております。なお、現時点では、当該事象による健康被害の報告はありません。</a:t>
            </a:r>
          </a:p>
          <a:p>
            <a:pPr marL="0" indent="0">
              <a:buNone/>
            </a:pPr>
            <a:r>
              <a:rPr lang="ja-JP" altLang="en-US" dirty="0" smtClean="0"/>
              <a:t>⇒</a:t>
            </a:r>
            <a:endParaRPr lang="en-US" altLang="ja-JP" dirty="0" smtClean="0"/>
          </a:p>
          <a:p>
            <a:pPr marL="0" indent="0">
              <a:buNone/>
            </a:pPr>
            <a:r>
              <a:rPr lang="ja-JP" altLang="en-US" sz="3400" dirty="0" smtClean="0"/>
              <a:t>試験を新しく実施したと。日局品で日局掲載の試験は適合。新しい試験で不純物が認められたので製品回収は、初めてではないでしょうか？</a:t>
            </a:r>
            <a:endParaRPr lang="en-US" altLang="ja-JP" sz="3400" dirty="0" smtClean="0"/>
          </a:p>
          <a:p>
            <a:pPr marL="0" indent="0">
              <a:buNone/>
            </a:pPr>
            <a:r>
              <a:rPr lang="en-US" altLang="ja-JP" sz="3400" dirty="0" smtClean="0"/>
              <a:t>PMDA</a:t>
            </a:r>
            <a:r>
              <a:rPr lang="ja-JP" altLang="en-US" sz="3400" dirty="0" smtClean="0"/>
              <a:t>の</a:t>
            </a:r>
            <a:r>
              <a:rPr lang="en-US" altLang="ja-JP" sz="3400" dirty="0" smtClean="0"/>
              <a:t>GMP</a:t>
            </a:r>
            <a:r>
              <a:rPr lang="ja-JP" altLang="en-US" sz="3400" dirty="0" smtClean="0"/>
              <a:t>適合性調査で指摘があったのでしょうか？</a:t>
            </a:r>
            <a:endParaRPr lang="en-US" altLang="ja-JP" sz="3400" dirty="0" smtClean="0"/>
          </a:p>
        </p:txBody>
      </p:sp>
    </p:spTree>
    <p:extLst>
      <p:ext uri="{BB962C8B-B14F-4D97-AF65-F5344CB8AC3E}">
        <p14:creationId xmlns:p14="http://schemas.microsoft.com/office/powerpoint/2010/main" val="19188800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TotalTime>
  <Words>19</Words>
  <Application>Microsoft Office PowerPoint</Application>
  <PresentationFormat>ワイド画面</PresentationFormat>
  <Paragraphs>22</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Arial</vt:lpstr>
      <vt:lpstr>Calibri</vt:lpstr>
      <vt:lpstr>Calibri Light</vt:lpstr>
      <vt:lpstr>Office テーマ</vt:lpstr>
      <vt:lpstr>販売名：セロフェン錠 50mg　     製品回収</vt:lpstr>
      <vt:lpstr>販売名：セロフェン錠 50mg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24</cp:revision>
  <dcterms:created xsi:type="dcterms:W3CDTF">2015-03-05T03:29:01Z</dcterms:created>
  <dcterms:modified xsi:type="dcterms:W3CDTF">2015-09-03T08:55:42Z</dcterms:modified>
</cp:coreProperties>
</file>